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1" r:id="rId1"/>
  </p:sldMasterIdLst>
  <p:notesMasterIdLst>
    <p:notesMasterId r:id="rId32"/>
  </p:notesMasterIdLst>
  <p:sldIdLst>
    <p:sldId id="272" r:id="rId2"/>
    <p:sldId id="518" r:id="rId3"/>
    <p:sldId id="534" r:id="rId4"/>
    <p:sldId id="535" r:id="rId5"/>
    <p:sldId id="536" r:id="rId6"/>
    <p:sldId id="537" r:id="rId7"/>
    <p:sldId id="538" r:id="rId8"/>
    <p:sldId id="539" r:id="rId9"/>
    <p:sldId id="540" r:id="rId10"/>
    <p:sldId id="541" r:id="rId11"/>
    <p:sldId id="542" r:id="rId12"/>
    <p:sldId id="543" r:id="rId13"/>
    <p:sldId id="544" r:id="rId14"/>
    <p:sldId id="545" r:id="rId15"/>
    <p:sldId id="546" r:id="rId16"/>
    <p:sldId id="556" r:id="rId17"/>
    <p:sldId id="548" r:id="rId18"/>
    <p:sldId id="557" r:id="rId19"/>
    <p:sldId id="558" r:id="rId20"/>
    <p:sldId id="559" r:id="rId21"/>
    <p:sldId id="560" r:id="rId22"/>
    <p:sldId id="562" r:id="rId23"/>
    <p:sldId id="561" r:id="rId24"/>
    <p:sldId id="549" r:id="rId25"/>
    <p:sldId id="550" r:id="rId26"/>
    <p:sldId id="563" r:id="rId27"/>
    <p:sldId id="551" r:id="rId28"/>
    <p:sldId id="552" r:id="rId29"/>
    <p:sldId id="553" r:id="rId30"/>
    <p:sldId id="554" r:id="rId31"/>
  </p:sldIdLst>
  <p:sldSz cx="10080625" cy="5670550"/>
  <p:notesSz cx="7559675" cy="1069181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81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4281488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B612E0-1606-4F08-B737-58017A511C4F}" type="datetimeFigureOut">
              <a:rPr lang="pt-BR" smtClean="0"/>
              <a:t>16/03/2020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573088" y="1336675"/>
            <a:ext cx="6413500" cy="36083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4281488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14F96C-DCAA-4989-A608-8B32F185F32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638990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14F96C-DCAA-4989-A608-8B32F185F322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041313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14F96C-DCAA-4989-A608-8B32F185F322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301110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14F96C-DCAA-4989-A608-8B32F185F322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51013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14F96C-DCAA-4989-A608-8B32F185F322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499280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14F96C-DCAA-4989-A608-8B32F185F322}" type="slidenum">
              <a:rPr lang="pt-BR" smtClean="0"/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204664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14F96C-DCAA-4989-A608-8B32F185F322}" type="slidenum">
              <a:rPr lang="pt-BR" smtClean="0"/>
              <a:t>27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273225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14F96C-DCAA-4989-A608-8B32F185F322}" type="slidenum">
              <a:rPr lang="pt-BR" smtClean="0"/>
              <a:t>28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439775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14F96C-DCAA-4989-A608-8B32F185F322}" type="slidenum">
              <a:rPr lang="pt-BR" smtClean="0"/>
              <a:t>29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907480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14F96C-DCAA-4989-A608-8B32F185F322}" type="slidenum">
              <a:rPr lang="pt-BR" smtClean="0"/>
              <a:t>30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696254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625" y="5292513"/>
            <a:ext cx="10078000" cy="37803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3" y="5237541"/>
            <a:ext cx="10078000" cy="529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07256" y="627541"/>
            <a:ext cx="8316516" cy="2948686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614" spc="-4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09547" y="3684137"/>
            <a:ext cx="8316516" cy="945092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984" cap="all" spc="165" baseline="0">
                <a:solidFill>
                  <a:schemeClr val="tx1"/>
                </a:solidFill>
                <a:latin typeface="+mj-lt"/>
              </a:defRPr>
            </a:lvl1pPr>
            <a:lvl2pPr marL="378013" indent="0" algn="ctr">
              <a:buNone/>
              <a:defRPr sz="1984"/>
            </a:lvl2pPr>
            <a:lvl3pPr marL="756026" indent="0" algn="ctr">
              <a:buNone/>
              <a:defRPr sz="1984"/>
            </a:lvl3pPr>
            <a:lvl4pPr marL="1134039" indent="0" algn="ctr">
              <a:buNone/>
              <a:defRPr sz="1654"/>
            </a:lvl4pPr>
            <a:lvl5pPr marL="1512052" indent="0" algn="ctr">
              <a:buNone/>
              <a:defRPr sz="1654"/>
            </a:lvl5pPr>
            <a:lvl6pPr marL="1890065" indent="0" algn="ctr">
              <a:buNone/>
              <a:defRPr sz="1654"/>
            </a:lvl6pPr>
            <a:lvl7pPr marL="2268078" indent="0" algn="ctr">
              <a:buNone/>
              <a:defRPr sz="1654"/>
            </a:lvl7pPr>
            <a:lvl8pPr marL="2646091" indent="0" algn="ctr">
              <a:buNone/>
              <a:defRPr sz="1654"/>
            </a:lvl8pPr>
            <a:lvl9pPr marL="3024104" indent="0" algn="ctr">
              <a:buNone/>
              <a:defRPr sz="1654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z="1400" b="0" strike="noStrike" spc="-1">
                <a:latin typeface="Times New Roman"/>
              </a:rPr>
              <a:t>&lt;data/hora&gt;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pt-BR" sz="1400" b="0" strike="noStrike" spc="-1">
                <a:latin typeface="Times New Roman"/>
              </a:rPr>
              <a:t>&lt;rodapé&gt;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7116A77-A5DC-4499-A0C3-92C780FCB624}" type="slidenum">
              <a:rPr lang="pt-BR" sz="1400" b="0" strike="noStrike" spc="-1" smtClean="0">
                <a:latin typeface="Times New Roman"/>
              </a:rPr>
              <a:t>‹nº›</a:t>
            </a:fld>
            <a:endParaRPr lang="pt-BR" sz="1400" b="0" strike="noStrike" spc="-1">
              <a:latin typeface="Times New Roman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998519" y="3591348"/>
            <a:ext cx="8165306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agem 10">
            <a:extLst>
              <a:ext uri="{FF2B5EF4-FFF2-40B4-BE49-F238E27FC236}">
                <a16:creationId xmlns:a16="http://schemas.microsoft.com/office/drawing/2014/main" id="{601B79A7-61DF-4262-B542-D6EFFAF2481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7538" y="5284397"/>
            <a:ext cx="834592" cy="394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0267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>
            <a:lvl1pPr marL="75603" indent="-75603">
              <a:buClr>
                <a:schemeClr val="tx1"/>
              </a:buClr>
              <a:buFont typeface="Arial" panose="020B0604020202020204" pitchFamily="34" charset="0"/>
              <a:buChar char="•"/>
              <a:defRPr/>
            </a:lvl1pPr>
            <a:lvl2pPr marL="317531" indent="-151205">
              <a:buClr>
                <a:schemeClr val="tx1"/>
              </a:buClr>
              <a:buFont typeface="Arial" panose="020B0604020202020204" pitchFamily="34" charset="0"/>
              <a:buChar char="•"/>
              <a:defRPr/>
            </a:lvl2pPr>
            <a:lvl3pPr marL="468736" indent="-151205">
              <a:buClr>
                <a:schemeClr val="tx1"/>
              </a:buClr>
              <a:buFont typeface="Arial" panose="020B0604020202020204" pitchFamily="34" charset="0"/>
              <a:buChar char="•"/>
              <a:defRPr/>
            </a:lvl3pPr>
            <a:lvl4pPr marL="619941" indent="-151205">
              <a:buClr>
                <a:schemeClr val="tx1"/>
              </a:buClr>
              <a:buFont typeface="Arial" panose="020B0604020202020204" pitchFamily="34" charset="0"/>
              <a:buChar char="•"/>
              <a:defRPr/>
            </a:lvl4pPr>
            <a:lvl5pPr marL="771146" indent="-151205">
              <a:buClr>
                <a:schemeClr val="tx1"/>
              </a:buClr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z="1400" b="0" strike="noStrike" spc="-1">
                <a:latin typeface="Times New Roman"/>
              </a:rPr>
              <a:t>&lt;data/hora&gt;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pt-BR" sz="1400" b="0" strike="noStrike" spc="-1">
                <a:latin typeface="Times New Roman"/>
              </a:rPr>
              <a:t>&lt;rodapé&gt;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7116A77-A5DC-4499-A0C3-92C780FCB624}" type="slidenum">
              <a:rPr lang="pt-BR" sz="1400" b="0" strike="noStrike" spc="-1" smtClean="0">
                <a:latin typeface="Times New Roman"/>
              </a:rPr>
              <a:t>‹nº›</a:t>
            </a:fld>
            <a:endParaRPr lang="pt-BR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526032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625" y="5292513"/>
            <a:ext cx="10078000" cy="37803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3" y="5237541"/>
            <a:ext cx="10078000" cy="529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213947" y="342960"/>
            <a:ext cx="2173635" cy="4760534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93043" y="342960"/>
            <a:ext cx="6394896" cy="4760535"/>
          </a:xfrm>
        </p:spPr>
        <p:txBody>
          <a:bodyPr vert="eaVert" lIns="45720" tIns="0" rIns="45720" bIns="0"/>
          <a:lstStyle>
            <a:lvl1pPr marL="75603" indent="-75603">
              <a:buClr>
                <a:schemeClr val="tx1"/>
              </a:buClr>
              <a:buFont typeface="Arial" panose="020B0604020202020204" pitchFamily="34" charset="0"/>
              <a:buChar char="•"/>
              <a:defRPr/>
            </a:lvl1pPr>
            <a:lvl2pPr marL="317531" indent="-151205">
              <a:buClr>
                <a:schemeClr val="tx1"/>
              </a:buClr>
              <a:buFont typeface="Arial" panose="020B0604020202020204" pitchFamily="34" charset="0"/>
              <a:buChar char="•"/>
              <a:defRPr/>
            </a:lvl2pPr>
            <a:lvl3pPr marL="468736" indent="-151205">
              <a:buClr>
                <a:schemeClr val="tx1"/>
              </a:buClr>
              <a:buFont typeface="Arial" panose="020B0604020202020204" pitchFamily="34" charset="0"/>
              <a:buChar char="•"/>
              <a:defRPr/>
            </a:lvl3pPr>
            <a:lvl4pPr marL="619941" indent="-151205">
              <a:buClr>
                <a:schemeClr val="tx1"/>
              </a:buClr>
              <a:buFont typeface="Arial" panose="020B0604020202020204" pitchFamily="34" charset="0"/>
              <a:buChar char="•"/>
              <a:defRPr/>
            </a:lvl4pPr>
            <a:lvl5pPr marL="771146" indent="-151205">
              <a:buClr>
                <a:schemeClr val="tx1"/>
              </a:buClr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z="1400" b="0" strike="noStrike" spc="-1">
                <a:latin typeface="Times New Roman"/>
              </a:rPr>
              <a:t>&lt;data/hora&gt;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pt-BR" sz="1400" b="0" strike="noStrike" spc="-1">
                <a:latin typeface="Times New Roman"/>
              </a:rPr>
              <a:t>&lt;rodapé&gt;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7116A77-A5DC-4499-A0C3-92C780FCB624}" type="slidenum">
              <a:rPr lang="pt-BR" sz="1400" b="0" strike="noStrike" spc="-1" smtClean="0">
                <a:latin typeface="Times New Roman"/>
              </a:rPr>
              <a:t>‹nº›</a:t>
            </a:fld>
            <a:endParaRPr lang="pt-BR" sz="1400" b="0" strike="noStrike" spc="-1">
              <a:latin typeface="Times New Roman"/>
            </a:endParaRP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A0A5900D-732F-4309-8D03-AF13FC5DCD2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7538" y="5273596"/>
            <a:ext cx="834592" cy="394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4588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3/16/2020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432269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75603" indent="-75603">
              <a:buClr>
                <a:schemeClr val="tx1"/>
              </a:buClr>
              <a:buFont typeface="Arial" panose="020B0604020202020204" pitchFamily="34" charset="0"/>
              <a:buChar char="•"/>
              <a:defRPr/>
            </a:lvl1pPr>
            <a:lvl2pPr marL="317531" indent="-151205">
              <a:buClr>
                <a:schemeClr val="tx1"/>
              </a:buClr>
              <a:buFont typeface="Arial" panose="020B0604020202020204" pitchFamily="34" charset="0"/>
              <a:buChar char="•"/>
              <a:defRPr/>
            </a:lvl2pPr>
            <a:lvl3pPr marL="468736" indent="-151205">
              <a:buClr>
                <a:schemeClr val="tx1"/>
              </a:buClr>
              <a:buFont typeface="Arial" panose="020B0604020202020204" pitchFamily="34" charset="0"/>
              <a:buChar char="•"/>
              <a:defRPr/>
            </a:lvl3pPr>
            <a:lvl4pPr marL="619941" indent="-151205">
              <a:buClr>
                <a:schemeClr val="tx1"/>
              </a:buClr>
              <a:buFont typeface="Arial" panose="020B0604020202020204" pitchFamily="34" charset="0"/>
              <a:buChar char="•"/>
              <a:defRPr/>
            </a:lvl4pPr>
            <a:lvl5pPr>
              <a:buClr>
                <a:schemeClr val="tx1"/>
              </a:buClr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z="1400" b="0" strike="noStrike" spc="-1">
                <a:latin typeface="Times New Roman"/>
              </a:rPr>
              <a:t>&lt;data/hora&gt;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pt-BR" sz="1400" b="0" strike="noStrike" spc="-1">
                <a:latin typeface="Times New Roman"/>
              </a:rPr>
              <a:t>&lt;rodapé&gt;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7116A77-A5DC-4499-A0C3-92C780FCB624}" type="slidenum">
              <a:rPr lang="pt-BR" sz="1400" b="0" strike="noStrike" spc="-1" smtClean="0">
                <a:latin typeface="Times New Roman"/>
              </a:rPr>
              <a:t>‹nº›</a:t>
            </a:fld>
            <a:endParaRPr lang="pt-BR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1744100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625" y="5292513"/>
            <a:ext cx="10078000" cy="37803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3" y="5237541"/>
            <a:ext cx="10078000" cy="529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7256" y="627541"/>
            <a:ext cx="8316516" cy="2948686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6614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7256" y="3682077"/>
            <a:ext cx="8316516" cy="945092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1984" cap="all" spc="165" baseline="0">
                <a:solidFill>
                  <a:schemeClr val="tx1"/>
                </a:solidFill>
                <a:latin typeface="+mj-lt"/>
              </a:defRPr>
            </a:lvl1pPr>
            <a:lvl2pPr marL="378013" indent="0">
              <a:buNone/>
              <a:defRPr sz="1488">
                <a:solidFill>
                  <a:schemeClr val="tx1">
                    <a:tint val="75000"/>
                  </a:schemeClr>
                </a:solidFill>
              </a:defRPr>
            </a:lvl2pPr>
            <a:lvl3pPr marL="756026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3pPr>
            <a:lvl4pPr marL="1134039" indent="0">
              <a:buNone/>
              <a:defRPr sz="1158">
                <a:solidFill>
                  <a:schemeClr val="tx1">
                    <a:tint val="75000"/>
                  </a:schemeClr>
                </a:solidFill>
              </a:defRPr>
            </a:lvl4pPr>
            <a:lvl5pPr marL="1512052" indent="0">
              <a:buNone/>
              <a:defRPr sz="1158">
                <a:solidFill>
                  <a:schemeClr val="tx1">
                    <a:tint val="75000"/>
                  </a:schemeClr>
                </a:solidFill>
              </a:defRPr>
            </a:lvl5pPr>
            <a:lvl6pPr marL="1890065" indent="0">
              <a:buNone/>
              <a:defRPr sz="1158">
                <a:solidFill>
                  <a:schemeClr val="tx1">
                    <a:tint val="75000"/>
                  </a:schemeClr>
                </a:solidFill>
              </a:defRPr>
            </a:lvl6pPr>
            <a:lvl7pPr marL="2268078" indent="0">
              <a:buNone/>
              <a:defRPr sz="1158">
                <a:solidFill>
                  <a:schemeClr val="tx1">
                    <a:tint val="75000"/>
                  </a:schemeClr>
                </a:solidFill>
              </a:defRPr>
            </a:lvl7pPr>
            <a:lvl8pPr marL="2646091" indent="0">
              <a:buNone/>
              <a:defRPr sz="1158">
                <a:solidFill>
                  <a:schemeClr val="tx1">
                    <a:tint val="75000"/>
                  </a:schemeClr>
                </a:solidFill>
              </a:defRPr>
            </a:lvl8pPr>
            <a:lvl9pPr marL="3024104" indent="0">
              <a:buNone/>
              <a:defRPr sz="115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z="1400" b="0" strike="noStrike" spc="-1">
                <a:latin typeface="Times New Roman"/>
              </a:rPr>
              <a:t>&lt;data/hora&gt;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pt-BR" sz="1400" b="0" strike="noStrike" spc="-1">
                <a:latin typeface="Times New Roman"/>
              </a:rPr>
              <a:t>&lt;rodapé&gt;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7116A77-A5DC-4499-A0C3-92C780FCB624}" type="slidenum">
              <a:rPr lang="pt-BR" sz="1400" b="0" strike="noStrike" spc="-1" smtClean="0">
                <a:latin typeface="Times New Roman"/>
              </a:rPr>
              <a:t>‹nº›</a:t>
            </a:fld>
            <a:endParaRPr lang="pt-BR" sz="1400" b="0" strike="noStrike" spc="-1">
              <a:latin typeface="Times New Roman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998519" y="3591348"/>
            <a:ext cx="8165306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agem 10">
            <a:extLst>
              <a:ext uri="{FF2B5EF4-FFF2-40B4-BE49-F238E27FC236}">
                <a16:creationId xmlns:a16="http://schemas.microsoft.com/office/drawing/2014/main" id="{22588AB0-9E5E-442F-BFB5-A6ACB520445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7538" y="5273596"/>
            <a:ext cx="834592" cy="394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0115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907256" y="236979"/>
            <a:ext cx="8316516" cy="1199561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07255" y="1526148"/>
            <a:ext cx="4082653" cy="3326723"/>
          </a:xfrm>
        </p:spPr>
        <p:txBody>
          <a:bodyPr/>
          <a:lstStyle>
            <a:lvl2pPr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1119" y="1526149"/>
            <a:ext cx="4082653" cy="3326723"/>
          </a:xfrm>
        </p:spPr>
        <p:txBody>
          <a:bodyPr/>
          <a:lstStyle>
            <a:lvl2pPr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z="1400" b="0" strike="noStrike" spc="-1">
                <a:latin typeface="Times New Roman"/>
              </a:rPr>
              <a:t>&lt;data/hora&gt;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pt-BR" sz="1400" b="0" strike="noStrike" spc="-1">
                <a:latin typeface="Times New Roman"/>
              </a:rPr>
              <a:t>&lt;rodapé&gt;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7116A77-A5DC-4499-A0C3-92C780FCB624}" type="slidenum">
              <a:rPr lang="pt-BR" sz="1400" b="0" strike="noStrike" spc="-1" smtClean="0">
                <a:latin typeface="Times New Roman"/>
              </a:rPr>
              <a:t>‹nº›</a:t>
            </a:fld>
            <a:endParaRPr lang="pt-BR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002630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907256" y="236979"/>
            <a:ext cx="8316516" cy="1199561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7256" y="1526412"/>
            <a:ext cx="4082653" cy="608796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654" b="0" cap="all" baseline="0">
                <a:solidFill>
                  <a:schemeClr val="tx2"/>
                </a:solidFill>
              </a:defRPr>
            </a:lvl1pPr>
            <a:lvl2pPr marL="378013" indent="0">
              <a:buNone/>
              <a:defRPr sz="1654" b="1"/>
            </a:lvl2pPr>
            <a:lvl3pPr marL="756026" indent="0">
              <a:buNone/>
              <a:defRPr sz="1488" b="1"/>
            </a:lvl3pPr>
            <a:lvl4pPr marL="1134039" indent="0">
              <a:buNone/>
              <a:defRPr sz="1323" b="1"/>
            </a:lvl4pPr>
            <a:lvl5pPr marL="1512052" indent="0">
              <a:buNone/>
              <a:defRPr sz="1323" b="1"/>
            </a:lvl5pPr>
            <a:lvl6pPr marL="1890065" indent="0">
              <a:buNone/>
              <a:defRPr sz="1323" b="1"/>
            </a:lvl6pPr>
            <a:lvl7pPr marL="2268078" indent="0">
              <a:buNone/>
              <a:defRPr sz="1323" b="1"/>
            </a:lvl7pPr>
            <a:lvl8pPr marL="2646091" indent="0">
              <a:buNone/>
              <a:defRPr sz="1323" b="1"/>
            </a:lvl8pPr>
            <a:lvl9pPr marL="3024104" indent="0">
              <a:buNone/>
              <a:defRPr sz="1323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07256" y="2135208"/>
            <a:ext cx="4082653" cy="2793271"/>
          </a:xfrm>
        </p:spPr>
        <p:txBody>
          <a:bodyPr/>
          <a:lstStyle>
            <a:lvl1pPr marL="75603" indent="-75603">
              <a:buClr>
                <a:schemeClr val="tx1"/>
              </a:buClr>
              <a:buFont typeface="Arial" panose="020B0604020202020204" pitchFamily="34" charset="0"/>
              <a:buChar char="•"/>
              <a:defRPr/>
            </a:lvl1pPr>
            <a:lvl2pPr marL="317531" indent="-151205">
              <a:buClr>
                <a:schemeClr val="tx1"/>
              </a:buClr>
              <a:buFont typeface="Arial" panose="020B0604020202020204" pitchFamily="34" charset="0"/>
              <a:buChar char="•"/>
              <a:defRPr/>
            </a:lvl2pPr>
            <a:lvl3pPr marL="468736" indent="-151205">
              <a:buClr>
                <a:schemeClr val="tx1"/>
              </a:buClr>
              <a:buFont typeface="Arial" panose="020B0604020202020204" pitchFamily="34" charset="0"/>
              <a:buChar char="•"/>
              <a:defRPr/>
            </a:lvl3pPr>
            <a:lvl4pPr marL="619941" indent="-151205">
              <a:buClr>
                <a:schemeClr val="tx1"/>
              </a:buClr>
              <a:buFont typeface="Arial" panose="020B0604020202020204" pitchFamily="34" charset="0"/>
              <a:buChar char="•"/>
              <a:defRPr/>
            </a:lvl4pPr>
            <a:lvl5pPr marL="771146" indent="-151205">
              <a:buClr>
                <a:schemeClr val="tx1"/>
              </a:buClr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41119" y="1526412"/>
            <a:ext cx="4082653" cy="608796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654" b="0" cap="all" baseline="0">
                <a:solidFill>
                  <a:schemeClr val="tx2"/>
                </a:solidFill>
              </a:defRPr>
            </a:lvl1pPr>
            <a:lvl2pPr marL="378013" indent="0">
              <a:buNone/>
              <a:defRPr sz="1654" b="1"/>
            </a:lvl2pPr>
            <a:lvl3pPr marL="756026" indent="0">
              <a:buNone/>
              <a:defRPr sz="1488" b="1"/>
            </a:lvl3pPr>
            <a:lvl4pPr marL="1134039" indent="0">
              <a:buNone/>
              <a:defRPr sz="1323" b="1"/>
            </a:lvl4pPr>
            <a:lvl5pPr marL="1512052" indent="0">
              <a:buNone/>
              <a:defRPr sz="1323" b="1"/>
            </a:lvl5pPr>
            <a:lvl6pPr marL="1890065" indent="0">
              <a:buNone/>
              <a:defRPr sz="1323" b="1"/>
            </a:lvl6pPr>
            <a:lvl7pPr marL="2268078" indent="0">
              <a:buNone/>
              <a:defRPr sz="1323" b="1"/>
            </a:lvl7pPr>
            <a:lvl8pPr marL="2646091" indent="0">
              <a:buNone/>
              <a:defRPr sz="1323" b="1"/>
            </a:lvl8pPr>
            <a:lvl9pPr marL="3024104" indent="0">
              <a:buNone/>
              <a:defRPr sz="1323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41119" y="2135208"/>
            <a:ext cx="4082653" cy="2793271"/>
          </a:xfrm>
        </p:spPr>
        <p:txBody>
          <a:bodyPr/>
          <a:lstStyle>
            <a:lvl1pPr marL="75603" indent="-75603">
              <a:buClr>
                <a:schemeClr val="tx1"/>
              </a:buClr>
              <a:buFont typeface="Arial" panose="020B0604020202020204" pitchFamily="34" charset="0"/>
              <a:buChar char="•"/>
              <a:defRPr/>
            </a:lvl1pPr>
            <a:lvl2pPr marL="317531" indent="-151205">
              <a:buClr>
                <a:schemeClr val="tx1"/>
              </a:buClr>
              <a:buFont typeface="Arial" panose="020B0604020202020204" pitchFamily="34" charset="0"/>
              <a:buChar char="•"/>
              <a:defRPr/>
            </a:lvl2pPr>
            <a:lvl3pPr marL="468736" indent="-151205">
              <a:buClr>
                <a:schemeClr val="tx1"/>
              </a:buClr>
              <a:buFont typeface="Arial" panose="020B0604020202020204" pitchFamily="34" charset="0"/>
              <a:buChar char="•"/>
              <a:defRPr/>
            </a:lvl3pPr>
            <a:lvl4pPr marL="619941" indent="-151205">
              <a:buClr>
                <a:schemeClr val="tx1"/>
              </a:buClr>
              <a:buFont typeface="Arial" panose="020B0604020202020204" pitchFamily="34" charset="0"/>
              <a:buChar char="•"/>
              <a:defRPr/>
            </a:lvl4pPr>
            <a:lvl5pPr marL="771146" indent="-151205">
              <a:buClr>
                <a:schemeClr val="tx1"/>
              </a:buClr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z="1400" b="0" strike="noStrike" spc="-1">
                <a:latin typeface="Times New Roman"/>
              </a:rPr>
              <a:t>&lt;data/hora&gt;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pt-BR" sz="1400" b="0" strike="noStrike" spc="-1">
                <a:latin typeface="Times New Roman"/>
              </a:rPr>
              <a:t>&lt;rodapé&gt;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7116A77-A5DC-4499-A0C3-92C780FCB624}" type="slidenum">
              <a:rPr lang="pt-BR" sz="1400" b="0" strike="noStrike" spc="-1" smtClean="0">
                <a:latin typeface="Times New Roman"/>
              </a:rPr>
              <a:t>‹nº›</a:t>
            </a:fld>
            <a:endParaRPr lang="pt-BR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0977514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z="1400" b="0" strike="noStrike" spc="-1">
                <a:latin typeface="Times New Roman"/>
              </a:rPr>
              <a:t>&lt;data/hora&gt;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pt-BR" sz="1400" b="0" strike="noStrike" spc="-1">
                <a:latin typeface="Times New Roman"/>
              </a:rPr>
              <a:t>&lt;rodapé&gt;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7116A77-A5DC-4499-A0C3-92C780FCB624}" type="slidenum">
              <a:rPr lang="pt-BR" sz="1400" b="0" strike="noStrike" spc="-1" smtClean="0">
                <a:latin typeface="Times New Roman"/>
              </a:rPr>
              <a:t>‹nº›</a:t>
            </a:fld>
            <a:endParaRPr lang="pt-BR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724003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625" y="5292513"/>
            <a:ext cx="10078000" cy="37803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3" y="5237541"/>
            <a:ext cx="10078000" cy="529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z="1400" b="0" strike="noStrike" spc="-1">
                <a:latin typeface="Times New Roman"/>
              </a:rPr>
              <a:t>&lt;data/hora&gt;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algn="ctr"/>
            <a:r>
              <a:rPr lang="pt-BR" sz="1400" b="0" strike="noStrike" spc="-1">
                <a:latin typeface="Times New Roman"/>
              </a:rPr>
              <a:t>&lt;rodapé&gt;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7116A77-A5DC-4499-A0C3-92C780FCB624}" type="slidenum">
              <a:rPr lang="pt-BR" sz="1400" b="0" strike="noStrike" spc="-1" smtClean="0">
                <a:latin typeface="Times New Roman"/>
              </a:rPr>
              <a:t>‹nº›</a:t>
            </a:fld>
            <a:endParaRPr lang="pt-BR" sz="1400" b="0" strike="noStrike" spc="-1">
              <a:latin typeface="Times New Roman"/>
            </a:endParaRP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7258ABDC-9885-43DF-BBFA-72DC2CF40CC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7538" y="5284397"/>
            <a:ext cx="834592" cy="394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7300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4" y="0"/>
            <a:ext cx="3349287" cy="56705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340423" y="0"/>
            <a:ext cx="52923" cy="56705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8023" y="491447"/>
            <a:ext cx="2646164" cy="1890183"/>
          </a:xfrm>
        </p:spPr>
        <p:txBody>
          <a:bodyPr anchor="b">
            <a:normAutofit/>
          </a:bodyPr>
          <a:lstStyle>
            <a:lvl1pPr>
              <a:defRPr sz="2976" b="0">
                <a:solidFill>
                  <a:srgbClr val="FFFFFF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69246" y="604859"/>
            <a:ext cx="5367933" cy="4347422"/>
          </a:xfrm>
        </p:spPr>
        <p:txBody>
          <a:bodyPr/>
          <a:lstStyle>
            <a:lvl2pPr marL="317531" indent="-151205">
              <a:buClr>
                <a:schemeClr val="tx1"/>
              </a:buClr>
              <a:buFont typeface="Wingdings" panose="05000000000000000000" pitchFamily="2" charset="2"/>
              <a:buChar char="§"/>
              <a:defRPr/>
            </a:lvl2pPr>
            <a:lvl3pPr marL="468736" indent="-151205">
              <a:buClr>
                <a:schemeClr val="tx1"/>
              </a:buClr>
              <a:buFont typeface="Wingdings" panose="05000000000000000000" pitchFamily="2" charset="2"/>
              <a:buChar char="§"/>
              <a:defRPr/>
            </a:lvl3pPr>
            <a:lvl4pPr marL="619941" indent="-151205">
              <a:buClr>
                <a:schemeClr val="tx1"/>
              </a:buClr>
              <a:buFont typeface="Wingdings" panose="05000000000000000000" pitchFamily="2" charset="2"/>
              <a:buChar char="§"/>
              <a:defRPr/>
            </a:lvl4pPr>
            <a:lvl5pPr marL="771146" indent="-151205">
              <a:buClr>
                <a:schemeClr val="tx1"/>
              </a:buClr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78023" y="2419435"/>
            <a:ext cx="2646164" cy="279403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240">
                <a:solidFill>
                  <a:srgbClr val="FFFFFF"/>
                </a:solidFill>
              </a:defRPr>
            </a:lvl1pPr>
            <a:lvl2pPr marL="378013" indent="0">
              <a:buNone/>
              <a:defRPr sz="992"/>
            </a:lvl2pPr>
            <a:lvl3pPr marL="756026" indent="0">
              <a:buNone/>
              <a:defRPr sz="827"/>
            </a:lvl3pPr>
            <a:lvl4pPr marL="1134039" indent="0">
              <a:buNone/>
              <a:defRPr sz="744"/>
            </a:lvl4pPr>
            <a:lvl5pPr marL="1512052" indent="0">
              <a:buNone/>
              <a:defRPr sz="744"/>
            </a:lvl5pPr>
            <a:lvl6pPr marL="1890065" indent="0">
              <a:buNone/>
              <a:defRPr sz="744"/>
            </a:lvl6pPr>
            <a:lvl7pPr marL="2268078" indent="0">
              <a:buNone/>
              <a:defRPr sz="744"/>
            </a:lvl7pPr>
            <a:lvl8pPr marL="2646091" indent="0">
              <a:buNone/>
              <a:defRPr sz="744"/>
            </a:lvl8pPr>
            <a:lvl9pPr marL="3024104" indent="0">
              <a:buNone/>
              <a:defRPr sz="744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4896" y="5341286"/>
            <a:ext cx="2165044" cy="301904"/>
          </a:xfrm>
        </p:spPr>
        <p:txBody>
          <a:bodyPr/>
          <a:lstStyle>
            <a:lvl1pPr algn="l">
              <a:defRPr/>
            </a:lvl1pPr>
          </a:lstStyle>
          <a:p>
            <a:r>
              <a:rPr lang="pt-BR" sz="1400" b="0" strike="noStrike" spc="-1">
                <a:latin typeface="Times New Roman"/>
              </a:rPr>
              <a:t>&lt;data/hora&gt;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969246" y="5341286"/>
            <a:ext cx="3843238" cy="301904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pPr algn="ctr"/>
            <a:r>
              <a:rPr lang="pt-BR" sz="1400" b="0" strike="noStrike" spc="-1">
                <a:latin typeface="Times New Roman"/>
              </a:rPr>
              <a:t>&lt;rodapé&gt;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algn="r"/>
            <a:fld id="{67116A77-A5DC-4499-A0C3-92C780FCB624}" type="slidenum">
              <a:rPr lang="pt-BR" sz="1400" b="0" strike="noStrike" spc="-1" smtClean="0">
                <a:latin typeface="Times New Roman"/>
              </a:rPr>
              <a:t>‹nº›</a:t>
            </a:fld>
            <a:endParaRPr lang="pt-BR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1155976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095397"/>
            <a:ext cx="10078000" cy="157515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3" y="4064040"/>
            <a:ext cx="10078000" cy="529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7256" y="4196207"/>
            <a:ext cx="8361878" cy="680466"/>
          </a:xfrm>
        </p:spPr>
        <p:txBody>
          <a:bodyPr lIns="91440" tIns="0" rIns="91440" bIns="0" anchor="b">
            <a:noAutofit/>
          </a:bodyPr>
          <a:lstStyle>
            <a:lvl1pPr>
              <a:defRPr sz="2976" b="0">
                <a:solidFill>
                  <a:srgbClr val="FFFFFF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" y="0"/>
            <a:ext cx="10080613" cy="4064040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2646">
                <a:solidFill>
                  <a:schemeClr val="bg1"/>
                </a:solidFill>
              </a:defRPr>
            </a:lvl1pPr>
            <a:lvl2pPr marL="378013" indent="0">
              <a:buNone/>
              <a:defRPr sz="2315"/>
            </a:lvl2pPr>
            <a:lvl3pPr marL="756026" indent="0">
              <a:buNone/>
              <a:defRPr sz="1984"/>
            </a:lvl3pPr>
            <a:lvl4pPr marL="1134039" indent="0">
              <a:buNone/>
              <a:defRPr sz="1654"/>
            </a:lvl4pPr>
            <a:lvl5pPr marL="1512052" indent="0">
              <a:buNone/>
              <a:defRPr sz="1654"/>
            </a:lvl5pPr>
            <a:lvl6pPr marL="1890065" indent="0">
              <a:buNone/>
              <a:defRPr sz="1654"/>
            </a:lvl6pPr>
            <a:lvl7pPr marL="2268078" indent="0">
              <a:buNone/>
              <a:defRPr sz="1654"/>
            </a:lvl7pPr>
            <a:lvl8pPr marL="2646091" indent="0">
              <a:buNone/>
              <a:defRPr sz="1654"/>
            </a:lvl8pPr>
            <a:lvl9pPr marL="3024104" indent="0">
              <a:buNone/>
              <a:defRPr sz="1654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07256" y="4884233"/>
            <a:ext cx="8361878" cy="491448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496"/>
              </a:spcAft>
              <a:buNone/>
              <a:defRPr sz="1240">
                <a:solidFill>
                  <a:srgbClr val="FFFFFF"/>
                </a:solidFill>
              </a:defRPr>
            </a:lvl1pPr>
            <a:lvl2pPr marL="378013" indent="0">
              <a:buNone/>
              <a:defRPr sz="992"/>
            </a:lvl2pPr>
            <a:lvl3pPr marL="756026" indent="0">
              <a:buNone/>
              <a:defRPr sz="827"/>
            </a:lvl3pPr>
            <a:lvl4pPr marL="1134039" indent="0">
              <a:buNone/>
              <a:defRPr sz="744"/>
            </a:lvl4pPr>
            <a:lvl5pPr marL="1512052" indent="0">
              <a:buNone/>
              <a:defRPr sz="744"/>
            </a:lvl5pPr>
            <a:lvl6pPr marL="1890065" indent="0">
              <a:buNone/>
              <a:defRPr sz="744"/>
            </a:lvl6pPr>
            <a:lvl7pPr marL="2268078" indent="0">
              <a:buNone/>
              <a:defRPr sz="744"/>
            </a:lvl7pPr>
            <a:lvl8pPr marL="2646091" indent="0">
              <a:buNone/>
              <a:defRPr sz="744"/>
            </a:lvl8pPr>
            <a:lvl9pPr marL="3024104" indent="0">
              <a:buNone/>
              <a:defRPr sz="744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z="1400" b="0" strike="noStrike" spc="-1">
                <a:latin typeface="Times New Roman"/>
              </a:rPr>
              <a:t>&lt;data/hora&gt;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pt-BR" sz="1400" b="0" strike="noStrike" spc="-1">
                <a:latin typeface="Times New Roman"/>
              </a:rPr>
              <a:t>&lt;rodapé&gt;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7116A77-A5DC-4499-A0C3-92C780FCB624}" type="slidenum">
              <a:rPr lang="pt-BR" sz="1400" b="0" strike="noStrike" spc="-1" smtClean="0">
                <a:latin typeface="Times New Roman"/>
              </a:rPr>
              <a:t>‹nº›</a:t>
            </a:fld>
            <a:endParaRPr lang="pt-BR" sz="1400" b="0" strike="noStrike" spc="-1">
              <a:latin typeface="Times New Roman"/>
            </a:endParaRP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BDF43D3F-A8E5-4166-A602-63AA632CFFA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7538" y="5273596"/>
            <a:ext cx="834592" cy="394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7247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5292513"/>
            <a:ext cx="10080625" cy="37803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5237541"/>
            <a:ext cx="10080626" cy="5457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07256" y="236979"/>
            <a:ext cx="8316516" cy="119956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7256" y="1526148"/>
            <a:ext cx="8316516" cy="3326723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t-BR" dirty="0"/>
              <a:t>Editar estilos de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07257" y="5341286"/>
            <a:ext cx="2044130" cy="301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44">
                <a:solidFill>
                  <a:srgbClr val="FFFFFF"/>
                </a:solidFill>
              </a:defRPr>
            </a:lvl1pPr>
          </a:lstStyle>
          <a:p>
            <a:r>
              <a:rPr lang="pt-BR" sz="1400" b="0" strike="noStrike" spc="-1">
                <a:latin typeface="Times New Roman"/>
              </a:rPr>
              <a:t>&lt;data/hora&gt;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47822" y="5341286"/>
            <a:ext cx="3987605" cy="301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44" cap="all" baseline="0">
                <a:solidFill>
                  <a:srgbClr val="FFFFFF"/>
                </a:solidFill>
              </a:defRPr>
            </a:lvl1pPr>
          </a:lstStyle>
          <a:p>
            <a:pPr algn="ctr"/>
            <a:r>
              <a:rPr lang="pt-BR" sz="1400" b="0" strike="noStrike" spc="-1">
                <a:latin typeface="Times New Roman"/>
              </a:rPr>
              <a:t>&lt;rodapé&gt;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85926" y="5341286"/>
            <a:ext cx="1084812" cy="301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68">
                <a:solidFill>
                  <a:srgbClr val="FFFFFF"/>
                </a:solidFill>
              </a:defRPr>
            </a:lvl1pPr>
          </a:lstStyle>
          <a:p>
            <a:pPr algn="r"/>
            <a:fld id="{67116A77-A5DC-4499-A0C3-92C780FCB624}" type="slidenum">
              <a:rPr lang="pt-BR" sz="1400" b="0" strike="noStrike" spc="-1" smtClean="0">
                <a:latin typeface="Times New Roman"/>
              </a:rPr>
              <a:t>‹nº›</a:t>
            </a:fld>
            <a:endParaRPr lang="pt-BR" sz="1400" b="0" strike="noStrike" spc="-1">
              <a:latin typeface="Times New Roman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986840" y="1436940"/>
            <a:ext cx="8240911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agem 10">
            <a:extLst>
              <a:ext uri="{FF2B5EF4-FFF2-40B4-BE49-F238E27FC236}">
                <a16:creationId xmlns:a16="http://schemas.microsoft.com/office/drawing/2014/main" id="{EF271FF7-7E1C-4F17-AB89-2946B48FC211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6420" y="92821"/>
            <a:ext cx="664205" cy="571236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69305D85-4FD1-463F-AC81-2FC3769AA809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7538" y="5273596"/>
            <a:ext cx="834592" cy="394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4645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5" r:id="rId12"/>
  </p:sldLayoutIdLst>
  <p:txStyles>
    <p:titleStyle>
      <a:lvl1pPr algn="l" defTabSz="756026" rtl="0" eaLnBrk="1" latinLnBrk="0" hangingPunct="1">
        <a:lnSpc>
          <a:spcPct val="85000"/>
        </a:lnSpc>
        <a:spcBef>
          <a:spcPct val="0"/>
        </a:spcBef>
        <a:buNone/>
        <a:defRPr sz="3969" kern="1200" spc="-41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75603" indent="-75603" algn="l" defTabSz="756026" rtl="0" eaLnBrk="1" latinLnBrk="0" hangingPunct="1">
        <a:lnSpc>
          <a:spcPct val="90000"/>
        </a:lnSpc>
        <a:spcBef>
          <a:spcPts val="992"/>
        </a:spcBef>
        <a:spcAft>
          <a:spcPts val="165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84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17531" indent="-151205" algn="l" defTabSz="756026" rtl="0" eaLnBrk="1" latinLnBrk="0" hangingPunct="1">
        <a:lnSpc>
          <a:spcPct val="90000"/>
        </a:lnSpc>
        <a:spcBef>
          <a:spcPts val="165"/>
        </a:spcBef>
        <a:spcAft>
          <a:spcPts val="331"/>
        </a:spcAft>
        <a:buClr>
          <a:schemeClr val="accent1"/>
        </a:buClr>
        <a:buFont typeface="Calibri" pitchFamily="34" charset="0"/>
        <a:buChar char="◦"/>
        <a:defRPr sz="1654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468736" indent="-151205" algn="l" defTabSz="756026" rtl="0" eaLnBrk="1" latinLnBrk="0" hangingPunct="1">
        <a:lnSpc>
          <a:spcPct val="90000"/>
        </a:lnSpc>
        <a:spcBef>
          <a:spcPts val="165"/>
        </a:spcBef>
        <a:spcAft>
          <a:spcPts val="331"/>
        </a:spcAft>
        <a:buClr>
          <a:schemeClr val="accent1"/>
        </a:buClr>
        <a:buFont typeface="Calibri" pitchFamily="34" charset="0"/>
        <a:buChar char="◦"/>
        <a:defRPr sz="1158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619941" indent="-151205" algn="l" defTabSz="756026" rtl="0" eaLnBrk="1" latinLnBrk="0" hangingPunct="1">
        <a:lnSpc>
          <a:spcPct val="90000"/>
        </a:lnSpc>
        <a:spcBef>
          <a:spcPts val="165"/>
        </a:spcBef>
        <a:spcAft>
          <a:spcPts val="331"/>
        </a:spcAft>
        <a:buClr>
          <a:schemeClr val="accent1"/>
        </a:buClr>
        <a:buFont typeface="Calibri" pitchFamily="34" charset="0"/>
        <a:buChar char="◦"/>
        <a:defRPr sz="1158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771146" indent="-151205" algn="l" defTabSz="756026" rtl="0" eaLnBrk="1" latinLnBrk="0" hangingPunct="1">
        <a:lnSpc>
          <a:spcPct val="90000"/>
        </a:lnSpc>
        <a:spcBef>
          <a:spcPts val="165"/>
        </a:spcBef>
        <a:spcAft>
          <a:spcPts val="331"/>
        </a:spcAft>
        <a:buClr>
          <a:schemeClr val="accent1"/>
        </a:buClr>
        <a:buFont typeface="Calibri" pitchFamily="34" charset="0"/>
        <a:buChar char="◦"/>
        <a:defRPr sz="1158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909480" indent="-189006" algn="l" defTabSz="756026" rtl="0" eaLnBrk="1" latinLnBrk="0" hangingPunct="1">
        <a:lnSpc>
          <a:spcPct val="90000"/>
        </a:lnSpc>
        <a:spcBef>
          <a:spcPts val="165"/>
        </a:spcBef>
        <a:spcAft>
          <a:spcPts val="331"/>
        </a:spcAft>
        <a:buClr>
          <a:schemeClr val="accent1"/>
        </a:buClr>
        <a:buFont typeface="Calibri" pitchFamily="34" charset="0"/>
        <a:buChar char="◦"/>
        <a:defRPr sz="1158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074840" indent="-189006" algn="l" defTabSz="756026" rtl="0" eaLnBrk="1" latinLnBrk="0" hangingPunct="1">
        <a:lnSpc>
          <a:spcPct val="90000"/>
        </a:lnSpc>
        <a:spcBef>
          <a:spcPts val="165"/>
        </a:spcBef>
        <a:spcAft>
          <a:spcPts val="331"/>
        </a:spcAft>
        <a:buClr>
          <a:schemeClr val="accent1"/>
        </a:buClr>
        <a:buFont typeface="Calibri" pitchFamily="34" charset="0"/>
        <a:buChar char="◦"/>
        <a:defRPr sz="1158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240200" indent="-189006" algn="l" defTabSz="756026" rtl="0" eaLnBrk="1" latinLnBrk="0" hangingPunct="1">
        <a:lnSpc>
          <a:spcPct val="90000"/>
        </a:lnSpc>
        <a:spcBef>
          <a:spcPts val="165"/>
        </a:spcBef>
        <a:spcAft>
          <a:spcPts val="331"/>
        </a:spcAft>
        <a:buClr>
          <a:schemeClr val="accent1"/>
        </a:buClr>
        <a:buFont typeface="Calibri" pitchFamily="34" charset="0"/>
        <a:buChar char="◦"/>
        <a:defRPr sz="1158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405560" indent="-189006" algn="l" defTabSz="756026" rtl="0" eaLnBrk="1" latinLnBrk="0" hangingPunct="1">
        <a:lnSpc>
          <a:spcPct val="90000"/>
        </a:lnSpc>
        <a:spcBef>
          <a:spcPts val="165"/>
        </a:spcBef>
        <a:spcAft>
          <a:spcPts val="331"/>
        </a:spcAft>
        <a:buClr>
          <a:schemeClr val="accent1"/>
        </a:buClr>
        <a:buFont typeface="Calibri" pitchFamily="34" charset="0"/>
        <a:buChar char="◦"/>
        <a:defRPr sz="1158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1pPr>
      <a:lvl2pPr marL="378013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2pPr>
      <a:lvl3pPr marL="756026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3pPr>
      <a:lvl4pPr marL="1134039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4pPr>
      <a:lvl5pPr marL="1512052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5pPr>
      <a:lvl6pPr marL="1890065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6pPr>
      <a:lvl7pPr marL="2268078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7pPr>
      <a:lvl8pPr marL="2646091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8pPr>
      <a:lvl9pPr marL="3024104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mailto:rildo.oliveira@ifpi.edu.br" TargetMode="Externa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dart.dev/guides/libraries/library-tour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api.dart.dev/stable/2.7.1/dart-io/Stdin-class.html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-1" y="2079228"/>
            <a:ext cx="10080625" cy="2016125"/>
          </a:xfrm>
          <a:prstGeom prst="rect">
            <a:avLst/>
          </a:prstGeom>
          <a:solidFill>
            <a:srgbClr val="92D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488"/>
          </a:p>
        </p:txBody>
      </p:sp>
      <p:sp>
        <p:nvSpPr>
          <p:cNvPr id="3" name="object 3"/>
          <p:cNvSpPr txBox="1"/>
          <p:nvPr/>
        </p:nvSpPr>
        <p:spPr>
          <a:xfrm>
            <a:off x="2091174" y="2835275"/>
            <a:ext cx="6337718" cy="2322198"/>
          </a:xfrm>
          <a:prstGeom prst="rect">
            <a:avLst/>
          </a:prstGeom>
        </p:spPr>
        <p:txBody>
          <a:bodyPr vert="horz" wrap="square" lIns="0" tIns="59460" rIns="0" bIns="0" rtlCol="0">
            <a:spAutoFit/>
          </a:bodyPr>
          <a:lstStyle/>
          <a:p>
            <a:pPr marL="1747916" marR="3150" indent="-1740435">
              <a:lnSpc>
                <a:spcPts val="3212"/>
              </a:lnSpc>
              <a:spcBef>
                <a:spcPts val="468"/>
              </a:spcBef>
            </a:pPr>
            <a:r>
              <a:rPr sz="3969" spc="-168" dirty="0">
                <a:solidFill>
                  <a:schemeClr val="bg1"/>
                </a:solidFill>
                <a:latin typeface="Trebuchet MS"/>
                <a:cs typeface="Trebuchet MS"/>
              </a:rPr>
              <a:t>Programação </a:t>
            </a:r>
            <a:r>
              <a:rPr sz="3969" spc="-174" dirty="0">
                <a:solidFill>
                  <a:schemeClr val="bg1"/>
                </a:solidFill>
                <a:latin typeface="Trebuchet MS"/>
                <a:cs typeface="Trebuchet MS"/>
              </a:rPr>
              <a:t>para</a:t>
            </a:r>
            <a:r>
              <a:rPr sz="3969" spc="-422" dirty="0">
                <a:solidFill>
                  <a:schemeClr val="bg1"/>
                </a:solidFill>
                <a:latin typeface="Trebuchet MS"/>
                <a:cs typeface="Trebuchet MS"/>
              </a:rPr>
              <a:t> </a:t>
            </a:r>
            <a:r>
              <a:rPr lang="pt-BR" sz="3969" spc="-131" dirty="0">
                <a:solidFill>
                  <a:schemeClr val="bg1"/>
                </a:solidFill>
                <a:latin typeface="Trebuchet MS"/>
                <a:cs typeface="Trebuchet MS"/>
              </a:rPr>
              <a:t>Dispositivos </a:t>
            </a:r>
            <a:r>
              <a:rPr lang="pt-BR" sz="3969" spc="-59" dirty="0">
                <a:solidFill>
                  <a:schemeClr val="bg1"/>
                </a:solidFill>
                <a:latin typeface="Trebuchet MS"/>
                <a:cs typeface="Trebuchet MS"/>
              </a:rPr>
              <a:t>Móveis</a:t>
            </a:r>
            <a:endParaRPr lang="pt-BR" sz="3969" dirty="0">
              <a:solidFill>
                <a:schemeClr val="bg1"/>
              </a:solidFill>
              <a:latin typeface="Trebuchet MS"/>
              <a:cs typeface="Trebuchet MS"/>
            </a:endParaRPr>
          </a:p>
          <a:p>
            <a:pPr marL="1747916" marR="3150" indent="-1740435">
              <a:lnSpc>
                <a:spcPts val="3212"/>
              </a:lnSpc>
              <a:spcBef>
                <a:spcPts val="468"/>
              </a:spcBef>
            </a:pPr>
            <a:endParaRPr lang="pt-BR" sz="3969" spc="-149" dirty="0">
              <a:latin typeface="Trebuchet MS"/>
              <a:cs typeface="Trebuchet MS"/>
            </a:endParaRPr>
          </a:p>
          <a:p>
            <a:pPr marL="1747916" marR="3150" indent="-1740435">
              <a:lnSpc>
                <a:spcPts val="3212"/>
              </a:lnSpc>
              <a:spcBef>
                <a:spcPts val="468"/>
              </a:spcBef>
            </a:pPr>
            <a:endParaRPr lang="pt-BR" sz="3969" spc="-149" dirty="0">
              <a:latin typeface="Trebuchet MS"/>
              <a:cs typeface="Trebuchet MS"/>
            </a:endParaRPr>
          </a:p>
          <a:p>
            <a:pPr algn="ctr"/>
            <a:r>
              <a:rPr lang="pt-BR" sz="3200" b="1" dirty="0">
                <a:solidFill>
                  <a:srgbClr val="00B050"/>
                </a:solidFill>
              </a:rPr>
              <a:t>Funções</a:t>
            </a:r>
            <a:endParaRPr lang="pt-BR" sz="3200" dirty="0">
              <a:solidFill>
                <a:srgbClr val="00B050"/>
              </a:solidFill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930429" y="779625"/>
            <a:ext cx="2498026" cy="453355"/>
          </a:xfrm>
          <a:prstGeom prst="rect">
            <a:avLst/>
          </a:prstGeom>
        </p:spPr>
        <p:txBody>
          <a:bodyPr vert="horz" wrap="square" lIns="0" tIns="4725" rIns="0" bIns="0" rtlCol="0">
            <a:spAutoFit/>
          </a:bodyPr>
          <a:lstStyle/>
          <a:p>
            <a:pPr marL="7875" marR="3150" indent="152387" algn="ctr">
              <a:lnSpc>
                <a:spcPct val="101400"/>
              </a:lnSpc>
              <a:spcBef>
                <a:spcPts val="37"/>
              </a:spcBef>
            </a:pPr>
            <a:r>
              <a:rPr sz="1488" b="1" spc="-115" dirty="0">
                <a:solidFill>
                  <a:srgbClr val="385622"/>
                </a:solidFill>
                <a:latin typeface="Trebuchet MS"/>
                <a:cs typeface="Trebuchet MS"/>
              </a:rPr>
              <a:t>Prof. </a:t>
            </a:r>
            <a:r>
              <a:rPr lang="pt-BR" sz="1488" b="1" spc="-41" dirty="0">
                <a:solidFill>
                  <a:srgbClr val="385622"/>
                </a:solidFill>
                <a:latin typeface="Trebuchet MS"/>
                <a:cs typeface="Trebuchet MS"/>
              </a:rPr>
              <a:t>Rildo Oliveira</a:t>
            </a:r>
          </a:p>
          <a:p>
            <a:pPr marL="12700" marR="5080" indent="245745" algn="r">
              <a:lnSpc>
                <a:spcPct val="101400"/>
              </a:lnSpc>
              <a:spcBef>
                <a:spcPts val="60"/>
              </a:spcBef>
            </a:pPr>
            <a:r>
              <a:rPr lang="pt-BR" sz="1400" i="1" spc="-120" dirty="0">
                <a:solidFill>
                  <a:srgbClr val="385622"/>
                </a:solidFill>
                <a:latin typeface="Trebuchet MS"/>
                <a:cs typeface="Trebuchet MS"/>
                <a:hlinkClick r:id="rId2"/>
              </a:rPr>
              <a:t>rildo.oliveira@ifpi.edu.br</a:t>
            </a:r>
            <a:endParaRPr lang="pt-BR" sz="1600" dirty="0">
              <a:latin typeface="Trebuchet MS"/>
              <a:cs typeface="Trebuchet MS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BA8C92DA-DD14-4D8B-A316-2A35F12BF6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015" y="199752"/>
            <a:ext cx="2705283" cy="1277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7928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:a16="http://schemas.microsoft.com/office/drawing/2014/main" id="{E128E572-3A7A-4D8B-8E8D-12FB58AF8A7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sz="4000" b="1" dirty="0"/>
              <a:t>Criando uma função</a:t>
            </a:r>
            <a:endParaRPr lang="pt-BR" sz="4000" dirty="0"/>
          </a:p>
        </p:txBody>
      </p:sp>
      <p:sp>
        <p:nvSpPr>
          <p:cNvPr id="22531" name="Rectangle 3">
            <a:extLst>
              <a:ext uri="{FF2B5EF4-FFF2-40B4-BE49-F238E27FC236}">
                <a16:creationId xmlns:a16="http://schemas.microsoft.com/office/drawing/2014/main" id="{490F6BD9-47C7-4DB5-88C5-CF03EA6DFA9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43547" y="2006626"/>
            <a:ext cx="8316515" cy="222738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9C4CCC00-50A1-4FE9-8C05-5A26121B9D7D}"/>
              </a:ext>
            </a:extLst>
          </p:cNvPr>
          <p:cNvSpPr/>
          <p:nvPr/>
        </p:nvSpPr>
        <p:spPr>
          <a:xfrm>
            <a:off x="127732" y="1470208"/>
            <a:ext cx="535866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dirty="0"/>
              <a:t>Para agilizar a função podemos fazer a passagem de parâmetros usando o Lambda =&gt;</a:t>
            </a:r>
          </a:p>
          <a:p>
            <a:r>
              <a:rPr lang="pt-BR" sz="2400" dirty="0"/>
              <a:t>Veja como fica mais simples o código.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2312562A-6598-41CA-92E3-716C6371E8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21399" r="33779" b="57029"/>
          <a:stretch/>
        </p:blipFill>
        <p:spPr>
          <a:xfrm>
            <a:off x="22159" y="3563815"/>
            <a:ext cx="5464242" cy="2094182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E726C438-5099-4419-BDF2-C7F9F84A45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 t="18543" r="38271" b="50000"/>
          <a:stretch/>
        </p:blipFill>
        <p:spPr>
          <a:xfrm>
            <a:off x="5623745" y="2297749"/>
            <a:ext cx="4456880" cy="3360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7947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:a16="http://schemas.microsoft.com/office/drawing/2014/main" id="{E128E572-3A7A-4D8B-8E8D-12FB58AF8A7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sz="4000" b="1" dirty="0"/>
              <a:t>Atividade 01</a:t>
            </a:r>
            <a:endParaRPr lang="pt-BR" sz="4000" dirty="0"/>
          </a:p>
        </p:txBody>
      </p:sp>
      <p:sp>
        <p:nvSpPr>
          <p:cNvPr id="22531" name="Rectangle 3">
            <a:extLst>
              <a:ext uri="{FF2B5EF4-FFF2-40B4-BE49-F238E27FC236}">
                <a16:creationId xmlns:a16="http://schemas.microsoft.com/office/drawing/2014/main" id="{490F6BD9-47C7-4DB5-88C5-CF03EA6DFA9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43547" y="2006626"/>
            <a:ext cx="8316515" cy="222738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9C4CCC00-50A1-4FE9-8C05-5A26121B9D7D}"/>
              </a:ext>
            </a:extLst>
          </p:cNvPr>
          <p:cNvSpPr/>
          <p:nvPr/>
        </p:nvSpPr>
        <p:spPr>
          <a:xfrm>
            <a:off x="385639" y="1798454"/>
            <a:ext cx="883233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dirty="0"/>
              <a:t>Crie um código que possa receber os valores dos lados de um quadrilátero e faça o calculo da área do retângulo em uma função e mostre na tela através da chamada pelo programa principal.</a:t>
            </a:r>
          </a:p>
        </p:txBody>
      </p:sp>
    </p:spTree>
    <p:extLst>
      <p:ext uri="{BB962C8B-B14F-4D97-AF65-F5344CB8AC3E}">
        <p14:creationId xmlns:p14="http://schemas.microsoft.com/office/powerpoint/2010/main" val="28109125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:a16="http://schemas.microsoft.com/office/drawing/2014/main" id="{E128E572-3A7A-4D8B-8E8D-12FB58AF8A7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sz="4000" b="1" dirty="0"/>
              <a:t>Atividade 01</a:t>
            </a:r>
            <a:endParaRPr lang="pt-BR" sz="4000" dirty="0"/>
          </a:p>
        </p:txBody>
      </p:sp>
      <p:sp>
        <p:nvSpPr>
          <p:cNvPr id="22531" name="Rectangle 3">
            <a:extLst>
              <a:ext uri="{FF2B5EF4-FFF2-40B4-BE49-F238E27FC236}">
                <a16:creationId xmlns:a16="http://schemas.microsoft.com/office/drawing/2014/main" id="{490F6BD9-47C7-4DB5-88C5-CF03EA6DFA9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43547" y="2006626"/>
            <a:ext cx="8316515" cy="222738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9C4CCC00-50A1-4FE9-8C05-5A26121B9D7D}"/>
              </a:ext>
            </a:extLst>
          </p:cNvPr>
          <p:cNvSpPr/>
          <p:nvPr/>
        </p:nvSpPr>
        <p:spPr>
          <a:xfrm>
            <a:off x="385639" y="1436540"/>
            <a:ext cx="883233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dirty="0"/>
              <a:t>Crie um código que possa receber os valores dos lados de um quadrilátero e faça o calculo da área do retângulo em uma função e mostre na tela através da chamada pelo programa principal.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1B3B3110-08CF-4AE1-8C89-5370A43BD6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982" r="83370" b="53902"/>
          <a:stretch/>
        </p:blipFill>
        <p:spPr>
          <a:xfrm>
            <a:off x="3695703" y="2636101"/>
            <a:ext cx="6384922" cy="3034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8167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:a16="http://schemas.microsoft.com/office/drawing/2014/main" id="{E128E572-3A7A-4D8B-8E8D-12FB58AF8A7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sz="4000" b="1" dirty="0"/>
              <a:t>Atividade 02</a:t>
            </a:r>
            <a:endParaRPr lang="pt-BR" sz="4000" dirty="0"/>
          </a:p>
        </p:txBody>
      </p:sp>
      <p:sp>
        <p:nvSpPr>
          <p:cNvPr id="22531" name="Rectangle 3">
            <a:extLst>
              <a:ext uri="{FF2B5EF4-FFF2-40B4-BE49-F238E27FC236}">
                <a16:creationId xmlns:a16="http://schemas.microsoft.com/office/drawing/2014/main" id="{490F6BD9-47C7-4DB5-88C5-CF03EA6DFA9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43547" y="2006626"/>
            <a:ext cx="8316515" cy="222738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9C4CCC00-50A1-4FE9-8C05-5A26121B9D7D}"/>
              </a:ext>
            </a:extLst>
          </p:cNvPr>
          <p:cNvSpPr/>
          <p:nvPr/>
        </p:nvSpPr>
        <p:spPr>
          <a:xfrm>
            <a:off x="385639" y="1550083"/>
            <a:ext cx="883233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dirty="0"/>
              <a:t>Crie um programa que possua três valores e imprima na tela o menor valor, devendo para isso, criar ter esta comparação em uma função. </a:t>
            </a:r>
            <a:endParaRPr lang="pt-BR" altLang="pt-BR" sz="2400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10CBA51A-7169-4CD7-9D79-C61E4D1DEC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6704" r="83021" b="69725"/>
          <a:stretch/>
        </p:blipFill>
        <p:spPr>
          <a:xfrm>
            <a:off x="480646" y="2960223"/>
            <a:ext cx="8344288" cy="493463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FD422E91-A546-4280-A94B-7D2D9C9E6E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298" t="22867" r="61282" b="73562"/>
          <a:stretch/>
        </p:blipFill>
        <p:spPr>
          <a:xfrm>
            <a:off x="2836984" y="4377442"/>
            <a:ext cx="4138247" cy="493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6450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:a16="http://schemas.microsoft.com/office/drawing/2014/main" id="{E128E572-3A7A-4D8B-8E8D-12FB58AF8A7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sz="4000" b="1" dirty="0"/>
              <a:t>Atividade 02</a:t>
            </a:r>
            <a:endParaRPr lang="pt-BR" sz="4000" dirty="0"/>
          </a:p>
        </p:txBody>
      </p:sp>
      <p:sp>
        <p:nvSpPr>
          <p:cNvPr id="22531" name="Rectangle 3">
            <a:extLst>
              <a:ext uri="{FF2B5EF4-FFF2-40B4-BE49-F238E27FC236}">
                <a16:creationId xmlns:a16="http://schemas.microsoft.com/office/drawing/2014/main" id="{490F6BD9-47C7-4DB5-88C5-CF03EA6DFA9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35258" y="1919989"/>
            <a:ext cx="8316515" cy="222738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9C4CCC00-50A1-4FE9-8C05-5A26121B9D7D}"/>
              </a:ext>
            </a:extLst>
          </p:cNvPr>
          <p:cNvSpPr/>
          <p:nvPr/>
        </p:nvSpPr>
        <p:spPr>
          <a:xfrm>
            <a:off x="353904" y="1834238"/>
            <a:ext cx="408914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dirty="0"/>
              <a:t>Crie um programa que possua três valores e imprima na tela o menor valor, devendo para isso, criar ter esta comparação em uma função. </a:t>
            </a:r>
            <a:endParaRPr lang="pt-BR" altLang="pt-BR" sz="2400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10CBA51A-7169-4CD7-9D79-C61E4D1DEC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652" r="82778" b="30407"/>
          <a:stretch/>
        </p:blipFill>
        <p:spPr>
          <a:xfrm>
            <a:off x="4063848" y="1148862"/>
            <a:ext cx="6016778" cy="4513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456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:a16="http://schemas.microsoft.com/office/drawing/2014/main" id="{E128E572-3A7A-4D8B-8E8D-12FB58AF8A7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sz="4000" b="1" dirty="0"/>
              <a:t>Atividade 03</a:t>
            </a:r>
            <a:endParaRPr lang="pt-BR" sz="4000" dirty="0"/>
          </a:p>
        </p:txBody>
      </p:sp>
      <p:sp>
        <p:nvSpPr>
          <p:cNvPr id="22531" name="Rectangle 3">
            <a:extLst>
              <a:ext uri="{FF2B5EF4-FFF2-40B4-BE49-F238E27FC236}">
                <a16:creationId xmlns:a16="http://schemas.microsoft.com/office/drawing/2014/main" id="{490F6BD9-47C7-4DB5-88C5-CF03EA6DFA9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35258" y="1919989"/>
            <a:ext cx="8316515" cy="222738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9C4CCC00-50A1-4FE9-8C05-5A26121B9D7D}"/>
              </a:ext>
            </a:extLst>
          </p:cNvPr>
          <p:cNvSpPr/>
          <p:nvPr/>
        </p:nvSpPr>
        <p:spPr>
          <a:xfrm>
            <a:off x="353903" y="1834238"/>
            <a:ext cx="8597869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rgbClr val="000000"/>
              </a:buClr>
              <a:buSzPct val="45000"/>
            </a:pPr>
            <a:r>
              <a:rPr lang="pt-BR" sz="2400" spc="-1" dirty="0"/>
              <a:t>Crie uma lista Map que cadastre os itens a seguir:</a:t>
            </a:r>
          </a:p>
          <a:p>
            <a:pPr>
              <a:buClr>
                <a:srgbClr val="000000"/>
              </a:buClr>
              <a:buSzPct val="45000"/>
            </a:pPr>
            <a:r>
              <a:rPr lang="pt-BR" sz="2400" spc="-1" dirty="0"/>
              <a:t> 01: 'tênis',</a:t>
            </a:r>
          </a:p>
          <a:p>
            <a:pPr>
              <a:buClr>
                <a:srgbClr val="000000"/>
              </a:buClr>
              <a:buSzPct val="45000"/>
            </a:pPr>
            <a:r>
              <a:rPr lang="pt-BR" sz="2400" spc="-1" dirty="0"/>
              <a:t> 02: 'calça',</a:t>
            </a:r>
          </a:p>
          <a:p>
            <a:pPr>
              <a:buClr>
                <a:srgbClr val="000000"/>
              </a:buClr>
              <a:buSzPct val="45000"/>
            </a:pPr>
            <a:r>
              <a:rPr lang="pt-BR" sz="2400" spc="-1" dirty="0"/>
              <a:t> 03: 'blusa',</a:t>
            </a:r>
          </a:p>
          <a:p>
            <a:pPr>
              <a:buClr>
                <a:srgbClr val="000000"/>
              </a:buClr>
              <a:buSzPct val="45000"/>
            </a:pPr>
            <a:r>
              <a:rPr lang="pt-BR" sz="2400" spc="-1" dirty="0"/>
              <a:t> 04: 'cueca',</a:t>
            </a:r>
          </a:p>
          <a:p>
            <a:pPr>
              <a:buClr>
                <a:srgbClr val="000000"/>
              </a:buClr>
              <a:buSzPct val="45000"/>
            </a:pPr>
            <a:r>
              <a:rPr lang="pt-BR" sz="2400" spc="-1" dirty="0"/>
              <a:t> 05: 'calcinha’</a:t>
            </a:r>
          </a:p>
          <a:p>
            <a:pPr>
              <a:buClr>
                <a:srgbClr val="000000"/>
              </a:buClr>
              <a:buSzPct val="45000"/>
            </a:pPr>
            <a:endParaRPr lang="pt-BR" sz="2400" spc="-1" dirty="0"/>
          </a:p>
          <a:p>
            <a:pPr>
              <a:buClr>
                <a:srgbClr val="000000"/>
              </a:buClr>
              <a:buSzPct val="45000"/>
            </a:pPr>
            <a:r>
              <a:rPr lang="pt-BR" sz="2400" spc="-1" dirty="0"/>
              <a:t>Ao final mostre somente o item tênis</a:t>
            </a:r>
          </a:p>
          <a:p>
            <a:pPr>
              <a:buClr>
                <a:srgbClr val="000000"/>
              </a:buClr>
              <a:buSzPct val="45000"/>
            </a:pPr>
            <a:r>
              <a:rPr lang="pt-BR" sz="2400" spc="-1" dirty="0"/>
              <a:t>Observação: A lista estará em uma Função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90576743-9079-42EF-B1FC-0150A6CC3C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542" t="20695" r="33713" b="71920"/>
          <a:stretch/>
        </p:blipFill>
        <p:spPr>
          <a:xfrm>
            <a:off x="7897308" y="2612536"/>
            <a:ext cx="1829414" cy="112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8731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:a16="http://schemas.microsoft.com/office/drawing/2014/main" id="{E128E572-3A7A-4D8B-8E8D-12FB58AF8A7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sz="4000" b="1" dirty="0"/>
              <a:t>Atividade 03</a:t>
            </a:r>
            <a:endParaRPr lang="pt-BR" sz="4000" dirty="0"/>
          </a:p>
        </p:txBody>
      </p:sp>
      <p:sp>
        <p:nvSpPr>
          <p:cNvPr id="22531" name="Rectangle 3">
            <a:extLst>
              <a:ext uri="{FF2B5EF4-FFF2-40B4-BE49-F238E27FC236}">
                <a16:creationId xmlns:a16="http://schemas.microsoft.com/office/drawing/2014/main" id="{490F6BD9-47C7-4DB5-88C5-CF03EA6DFA9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35258" y="1919989"/>
            <a:ext cx="8316515" cy="222738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9C4CCC00-50A1-4FE9-8C05-5A26121B9D7D}"/>
              </a:ext>
            </a:extLst>
          </p:cNvPr>
          <p:cNvSpPr/>
          <p:nvPr/>
        </p:nvSpPr>
        <p:spPr>
          <a:xfrm>
            <a:off x="353903" y="1834238"/>
            <a:ext cx="8597869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rgbClr val="000000"/>
              </a:buClr>
              <a:buSzPct val="45000"/>
            </a:pPr>
            <a:r>
              <a:rPr lang="pt-BR" sz="2400" spc="-1" dirty="0"/>
              <a:t>Crie uma lista Map que </a:t>
            </a:r>
          </a:p>
          <a:p>
            <a:pPr>
              <a:buClr>
                <a:srgbClr val="000000"/>
              </a:buClr>
              <a:buSzPct val="45000"/>
            </a:pPr>
            <a:r>
              <a:rPr lang="pt-BR" sz="2400" spc="-1" dirty="0"/>
              <a:t>cadastre os itens a seguir:</a:t>
            </a:r>
          </a:p>
          <a:p>
            <a:pPr>
              <a:buClr>
                <a:srgbClr val="000000"/>
              </a:buClr>
              <a:buSzPct val="45000"/>
            </a:pPr>
            <a:r>
              <a:rPr lang="pt-BR" sz="2400" spc="-1" dirty="0"/>
              <a:t> 01: 'tênis',</a:t>
            </a:r>
          </a:p>
          <a:p>
            <a:pPr>
              <a:buClr>
                <a:srgbClr val="000000"/>
              </a:buClr>
              <a:buSzPct val="45000"/>
            </a:pPr>
            <a:r>
              <a:rPr lang="pt-BR" sz="2400" spc="-1" dirty="0"/>
              <a:t> 02: 'calça',</a:t>
            </a:r>
          </a:p>
          <a:p>
            <a:pPr>
              <a:buClr>
                <a:srgbClr val="000000"/>
              </a:buClr>
              <a:buSzPct val="45000"/>
            </a:pPr>
            <a:r>
              <a:rPr lang="pt-BR" sz="2400" spc="-1" dirty="0"/>
              <a:t> 03: 'blusa',</a:t>
            </a:r>
          </a:p>
          <a:p>
            <a:pPr>
              <a:buClr>
                <a:srgbClr val="000000"/>
              </a:buClr>
              <a:buSzPct val="45000"/>
            </a:pPr>
            <a:r>
              <a:rPr lang="pt-BR" sz="2400" spc="-1" dirty="0"/>
              <a:t> 04: 'cueca',</a:t>
            </a:r>
          </a:p>
          <a:p>
            <a:pPr>
              <a:buClr>
                <a:srgbClr val="000000"/>
              </a:buClr>
              <a:buSzPct val="45000"/>
            </a:pPr>
            <a:r>
              <a:rPr lang="pt-BR" sz="2400" spc="-1" dirty="0"/>
              <a:t> 05: 'calcinha’</a:t>
            </a:r>
          </a:p>
          <a:p>
            <a:pPr>
              <a:buClr>
                <a:srgbClr val="000000"/>
              </a:buClr>
              <a:buSzPct val="45000"/>
            </a:pPr>
            <a:r>
              <a:rPr lang="pt-BR" sz="2400" spc="-1" dirty="0"/>
              <a:t>Ao final mostre somente o item tênis</a:t>
            </a:r>
          </a:p>
          <a:p>
            <a:pPr>
              <a:buClr>
                <a:srgbClr val="000000"/>
              </a:buClr>
              <a:buSzPct val="45000"/>
            </a:pPr>
            <a:r>
              <a:rPr lang="pt-BR" sz="2400" spc="-1" dirty="0"/>
              <a:t>Observação: A lista estará em uma Função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4DCEBC66-19A6-4D10-8724-DDC606EA9D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521" r="80928" b="50000"/>
          <a:stretch/>
        </p:blipFill>
        <p:spPr>
          <a:xfrm>
            <a:off x="5646124" y="0"/>
            <a:ext cx="4434501" cy="4376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3757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:a16="http://schemas.microsoft.com/office/drawing/2014/main" id="{E128E572-3A7A-4D8B-8E8D-12FB58AF8A7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sz="4000" b="1" dirty="0"/>
              <a:t>Atividade 04</a:t>
            </a:r>
            <a:endParaRPr lang="pt-BR" sz="4000" dirty="0"/>
          </a:p>
        </p:txBody>
      </p:sp>
      <p:sp>
        <p:nvSpPr>
          <p:cNvPr id="22531" name="Rectangle 3">
            <a:extLst>
              <a:ext uri="{FF2B5EF4-FFF2-40B4-BE49-F238E27FC236}">
                <a16:creationId xmlns:a16="http://schemas.microsoft.com/office/drawing/2014/main" id="{490F6BD9-47C7-4DB5-88C5-CF03EA6DFA9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35258" y="1919989"/>
            <a:ext cx="8316515" cy="222738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9C4CCC00-50A1-4FE9-8C05-5A26121B9D7D}"/>
              </a:ext>
            </a:extLst>
          </p:cNvPr>
          <p:cNvSpPr/>
          <p:nvPr/>
        </p:nvSpPr>
        <p:spPr>
          <a:xfrm>
            <a:off x="353904" y="1436540"/>
            <a:ext cx="8597869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altLang="pt-BR" sz="2400" dirty="0"/>
              <a:t>Faça um código que possua três variáveis: y, z e x.</a:t>
            </a:r>
          </a:p>
          <a:p>
            <a:r>
              <a:rPr lang="pt-BR" altLang="pt-BR" sz="2400" dirty="0"/>
              <a:t>Elas deverão ser iniciadas com valores inteiros e então criar uma estrutura que compare seus valores e mostre os seguintes possíveis resultados. O código principal deverá somente chamar os valores pois as comparações deverão estar em função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3C17A769-013C-476B-8588-37E5F267F5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240" t="23346" r="23479" b="72776"/>
          <a:stretch/>
        </p:blipFill>
        <p:spPr>
          <a:xfrm>
            <a:off x="94852" y="4082172"/>
            <a:ext cx="3746465" cy="501647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E31DCB5D-4FD0-4732-A2CD-928092866B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472" t="22520" r="7198" b="70861"/>
          <a:stretch/>
        </p:blipFill>
        <p:spPr>
          <a:xfrm>
            <a:off x="3570012" y="4921126"/>
            <a:ext cx="6510613" cy="749424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6B912629-A5EA-4483-9E6D-6BA84D9C88F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0578" t="21486" r="24526" b="70861"/>
          <a:stretch/>
        </p:blipFill>
        <p:spPr>
          <a:xfrm>
            <a:off x="94852" y="4680411"/>
            <a:ext cx="3427694" cy="990139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299476CC-4C1C-42B8-BB77-823FCE5CC9C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9658" t="23070" r="22898" b="72591"/>
          <a:stretch/>
        </p:blipFill>
        <p:spPr>
          <a:xfrm>
            <a:off x="4175021" y="4054935"/>
            <a:ext cx="4443047" cy="621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4697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:a16="http://schemas.microsoft.com/office/drawing/2014/main" id="{E128E572-3A7A-4D8B-8E8D-12FB58AF8A7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sz="4000" b="1" dirty="0"/>
              <a:t>Atividade 04</a:t>
            </a:r>
            <a:endParaRPr lang="pt-BR" sz="4000" dirty="0"/>
          </a:p>
        </p:txBody>
      </p:sp>
      <p:sp>
        <p:nvSpPr>
          <p:cNvPr id="22531" name="Rectangle 3">
            <a:extLst>
              <a:ext uri="{FF2B5EF4-FFF2-40B4-BE49-F238E27FC236}">
                <a16:creationId xmlns:a16="http://schemas.microsoft.com/office/drawing/2014/main" id="{490F6BD9-47C7-4DB5-88C5-CF03EA6DFA9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35258" y="1919989"/>
            <a:ext cx="8316515" cy="222738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EE4295D0-60A6-4F9F-BC97-524248B0C4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866" r="61158" b="43765"/>
          <a:stretch/>
        </p:blipFill>
        <p:spPr>
          <a:xfrm>
            <a:off x="1504912" y="1436540"/>
            <a:ext cx="7070800" cy="423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370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:a16="http://schemas.microsoft.com/office/drawing/2014/main" id="{E128E572-3A7A-4D8B-8E8D-12FB58AF8A7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600" b="1" dirty="0"/>
              <a:t>Bibliotecas em </a:t>
            </a:r>
            <a:r>
              <a:rPr lang="pt-BR" sz="3600" b="1" dirty="0" err="1"/>
              <a:t>dart</a:t>
            </a:r>
            <a:endParaRPr lang="pt-BR" sz="3600" dirty="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9C4CCC00-50A1-4FE9-8C05-5A26121B9D7D}"/>
              </a:ext>
            </a:extLst>
          </p:cNvPr>
          <p:cNvSpPr/>
          <p:nvPr/>
        </p:nvSpPr>
        <p:spPr>
          <a:xfrm>
            <a:off x="353904" y="1436540"/>
            <a:ext cx="9405238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dirty="0"/>
              <a:t>Uma bibliotecas nos auxiliam sempre que necessitamos gerar algum comando que  é comum em códigos da linguagem. Para que não seja necessário reescrever todo o código então temos a bibliotecas.</a:t>
            </a:r>
          </a:p>
          <a:p>
            <a:r>
              <a:rPr lang="pt-BR" sz="2400" dirty="0"/>
              <a:t>A chamada de bibliotecas deverão ficar sempre no inicio do arquivo.</a:t>
            </a:r>
          </a:p>
          <a:p>
            <a:endParaRPr lang="pt-BR" sz="2400" dirty="0"/>
          </a:p>
          <a:p>
            <a:endParaRPr lang="pt-BR" sz="2400" dirty="0"/>
          </a:p>
          <a:p>
            <a:r>
              <a:rPr lang="pt-BR" sz="2400" dirty="0">
                <a:hlinkClick r:id="rId3"/>
              </a:rPr>
              <a:t>https://dart.dev/guides/libraries/library-tour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913397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:a16="http://schemas.microsoft.com/office/drawing/2014/main" id="{E128E572-3A7A-4D8B-8E8D-12FB58AF8A7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sz="4000" b="1" dirty="0"/>
              <a:t>Definição de Função</a:t>
            </a:r>
            <a:endParaRPr lang="pt-BR" sz="4000" dirty="0"/>
          </a:p>
        </p:txBody>
      </p:sp>
      <p:sp>
        <p:nvSpPr>
          <p:cNvPr id="22531" name="Rectangle 3">
            <a:extLst>
              <a:ext uri="{FF2B5EF4-FFF2-40B4-BE49-F238E27FC236}">
                <a16:creationId xmlns:a16="http://schemas.microsoft.com/office/drawing/2014/main" id="{490F6BD9-47C7-4DB5-88C5-CF03EA6DFA9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43547" y="1666657"/>
            <a:ext cx="8793530" cy="274122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t-BR" sz="2400" dirty="0">
                <a:solidFill>
                  <a:schemeClr val="tx1"/>
                </a:solidFill>
              </a:rPr>
              <a:t>Uma função nada mais é do que uma </a:t>
            </a:r>
            <a:r>
              <a:rPr lang="pt-BR" sz="2400" b="1" dirty="0" err="1">
                <a:solidFill>
                  <a:schemeClr val="tx1"/>
                </a:solidFill>
              </a:rPr>
              <a:t>subrotina</a:t>
            </a:r>
            <a:r>
              <a:rPr lang="pt-BR" sz="2400" dirty="0">
                <a:solidFill>
                  <a:schemeClr val="tx1"/>
                </a:solidFill>
              </a:rPr>
              <a:t> usada em um programa.</a:t>
            </a:r>
          </a:p>
          <a:p>
            <a:pPr marL="0" indent="0">
              <a:buNone/>
            </a:pPr>
            <a:r>
              <a:rPr lang="pt-BR" sz="2400" dirty="0">
                <a:solidFill>
                  <a:schemeClr val="tx1"/>
                </a:solidFill>
              </a:rPr>
              <a:t>Denominamos função a um </a:t>
            </a:r>
            <a:r>
              <a:rPr lang="pt-BR" sz="2400" b="1" dirty="0">
                <a:solidFill>
                  <a:schemeClr val="tx1"/>
                </a:solidFill>
              </a:rPr>
              <a:t>conjunto de comandos </a:t>
            </a:r>
            <a:r>
              <a:rPr lang="pt-BR" sz="2400" dirty="0">
                <a:solidFill>
                  <a:schemeClr val="tx1"/>
                </a:solidFill>
              </a:rPr>
              <a:t>que realiza uma tarefa específica em um módulo dependente de código.</a:t>
            </a:r>
          </a:p>
          <a:p>
            <a:pPr marL="0" indent="0">
              <a:buNone/>
            </a:pPr>
            <a:r>
              <a:rPr lang="pt-BR" sz="2400" dirty="0">
                <a:solidFill>
                  <a:schemeClr val="tx1"/>
                </a:solidFill>
              </a:rPr>
              <a:t>A função é referenciada pelo programa principal através do nome atribuído a ela.</a:t>
            </a:r>
          </a:p>
          <a:p>
            <a:pPr marL="0" indent="0">
              <a:buNone/>
            </a:pPr>
            <a:r>
              <a:rPr lang="pt-BR" sz="2400" dirty="0">
                <a:solidFill>
                  <a:schemeClr val="tx1"/>
                </a:solidFill>
              </a:rPr>
              <a:t>A utilização de funções visa </a:t>
            </a:r>
            <a:r>
              <a:rPr lang="pt-BR" sz="2400" b="1" dirty="0">
                <a:solidFill>
                  <a:schemeClr val="tx1"/>
                </a:solidFill>
              </a:rPr>
              <a:t>modularizar um programa</a:t>
            </a:r>
            <a:r>
              <a:rPr lang="pt-BR" sz="2400" dirty="0">
                <a:solidFill>
                  <a:schemeClr val="tx1"/>
                </a:solidFill>
              </a:rPr>
              <a:t>, o que é muito comum em programação estruturada.</a:t>
            </a:r>
          </a:p>
        </p:txBody>
      </p:sp>
    </p:spTree>
    <p:extLst>
      <p:ext uri="{BB962C8B-B14F-4D97-AF65-F5344CB8AC3E}">
        <p14:creationId xmlns:p14="http://schemas.microsoft.com/office/powerpoint/2010/main" val="1718418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:a16="http://schemas.microsoft.com/office/drawing/2014/main" id="{E128E572-3A7A-4D8B-8E8D-12FB58AF8A7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600" b="1" dirty="0"/>
              <a:t>Bibliotecas em </a:t>
            </a:r>
            <a:r>
              <a:rPr lang="pt-BR" sz="3600" b="1" dirty="0" err="1"/>
              <a:t>dart</a:t>
            </a:r>
            <a:endParaRPr lang="pt-BR" sz="3600" dirty="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9C4CCC00-50A1-4FE9-8C05-5A26121B9D7D}"/>
              </a:ext>
            </a:extLst>
          </p:cNvPr>
          <p:cNvSpPr/>
          <p:nvPr/>
        </p:nvSpPr>
        <p:spPr>
          <a:xfrm>
            <a:off x="353904" y="1436540"/>
            <a:ext cx="9405238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dirty="0"/>
              <a:t>Vamos aprender os comandos:</a:t>
            </a:r>
          </a:p>
          <a:p>
            <a:r>
              <a:rPr lang="pt-BR" sz="2400" dirty="0" err="1"/>
              <a:t>Stdout</a:t>
            </a:r>
            <a:r>
              <a:rPr lang="pt-BR" sz="2400" dirty="0"/>
              <a:t> - pode ser reconhecido como uma saída padrão. Já usamos o comando print e este é seu equivalente mas com sua implementação por biblioteca.</a:t>
            </a:r>
          </a:p>
          <a:p>
            <a:endParaRPr lang="pt-BR" sz="2400" dirty="0"/>
          </a:p>
          <a:p>
            <a:r>
              <a:rPr lang="pt-BR" sz="2400" dirty="0" err="1"/>
              <a:t>Stdin</a:t>
            </a:r>
            <a:r>
              <a:rPr lang="pt-BR" sz="2400" dirty="0"/>
              <a:t> – pode ser reconhecido como uma entrada padrão. Este comando junto com uma sincronização da leitura da linha fará que o espaço (variável) seja usado com o digitado em tela.</a:t>
            </a:r>
          </a:p>
          <a:p>
            <a:endParaRPr lang="pt-BR" sz="2400" dirty="0"/>
          </a:p>
          <a:p>
            <a:r>
              <a:rPr lang="pt-BR" sz="2400" dirty="0"/>
              <a:t>Estes comando são encontrados pela biblioteca </a:t>
            </a:r>
            <a:r>
              <a:rPr lang="pt-BR" sz="2400" dirty="0" err="1"/>
              <a:t>dart</a:t>
            </a:r>
            <a:r>
              <a:rPr lang="pt-BR" sz="2400" dirty="0"/>
              <a:t>: </a:t>
            </a:r>
            <a:r>
              <a:rPr lang="pt-BR" sz="2400" dirty="0" err="1"/>
              <a:t>io</a:t>
            </a:r>
            <a:r>
              <a:rPr lang="pt-BR" sz="2400" dirty="0"/>
              <a:t>;</a:t>
            </a:r>
          </a:p>
          <a:p>
            <a:endParaRPr lang="pt-BR" sz="2400" dirty="0"/>
          </a:p>
          <a:p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31789491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:a16="http://schemas.microsoft.com/office/drawing/2014/main" id="{E128E572-3A7A-4D8B-8E8D-12FB58AF8A7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600" b="1" dirty="0"/>
              <a:t>Exemplo</a:t>
            </a:r>
            <a:endParaRPr lang="pt-BR" sz="3600" dirty="0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6974238D-628C-44E8-9081-7127FA0C9D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584" t="10316" r="44528" b="60933"/>
          <a:stretch/>
        </p:blipFill>
        <p:spPr>
          <a:xfrm>
            <a:off x="616221" y="1436540"/>
            <a:ext cx="8848181" cy="4099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081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:a16="http://schemas.microsoft.com/office/drawing/2014/main" id="{E128E572-3A7A-4D8B-8E8D-12FB58AF8A7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600" b="1" dirty="0"/>
              <a:t>Exemplo</a:t>
            </a:r>
            <a:endParaRPr lang="pt-BR" sz="3600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88699D5D-9D58-4359-B3E4-6D896D532E4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524" t="9131" r="40834" b="60367"/>
          <a:stretch/>
        </p:blipFill>
        <p:spPr>
          <a:xfrm>
            <a:off x="1277955" y="1717353"/>
            <a:ext cx="7337756" cy="3716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2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:a16="http://schemas.microsoft.com/office/drawing/2014/main" id="{E128E572-3A7A-4D8B-8E8D-12FB58AF8A7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600" b="1" dirty="0"/>
              <a:t>Bibliotecas em </a:t>
            </a:r>
            <a:r>
              <a:rPr lang="pt-BR" sz="3600" b="1" dirty="0" err="1"/>
              <a:t>dart</a:t>
            </a:r>
            <a:endParaRPr lang="pt-BR" sz="3600" dirty="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9C4CCC00-50A1-4FE9-8C05-5A26121B9D7D}"/>
              </a:ext>
            </a:extLst>
          </p:cNvPr>
          <p:cNvSpPr/>
          <p:nvPr/>
        </p:nvSpPr>
        <p:spPr>
          <a:xfrm>
            <a:off x="353904" y="1436540"/>
            <a:ext cx="9405238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dirty="0"/>
              <a:t>O comando :</a:t>
            </a:r>
          </a:p>
          <a:p>
            <a:endParaRPr lang="pt-BR" sz="2400" dirty="0"/>
          </a:p>
          <a:p>
            <a:r>
              <a:rPr lang="pt-BR" sz="2400" dirty="0" err="1"/>
              <a:t>Stdin</a:t>
            </a:r>
            <a:r>
              <a:rPr lang="pt-BR" sz="2400" dirty="0"/>
              <a:t> pode ser usado para diversos casos.</a:t>
            </a:r>
          </a:p>
          <a:p>
            <a:r>
              <a:rPr lang="pt-BR" sz="2400" dirty="0"/>
              <a:t>Veja no link abaixo alguns exemplos:</a:t>
            </a:r>
          </a:p>
          <a:p>
            <a:endParaRPr lang="pt-BR" sz="2400" dirty="0"/>
          </a:p>
          <a:p>
            <a:r>
              <a:rPr lang="pt-BR" sz="2400" dirty="0">
                <a:hlinkClick r:id="rId3"/>
              </a:rPr>
              <a:t>https://api.dart.dev/stable/2.7.1/dart-io/Stdin-class.html</a:t>
            </a:r>
            <a:endParaRPr lang="pt-BR" sz="2400" dirty="0"/>
          </a:p>
          <a:p>
            <a:endParaRPr lang="pt-BR" sz="2400" dirty="0"/>
          </a:p>
          <a:p>
            <a:endParaRPr lang="pt-BR" sz="2400" dirty="0"/>
          </a:p>
          <a:p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38994297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:a16="http://schemas.microsoft.com/office/drawing/2014/main" id="{E128E572-3A7A-4D8B-8E8D-12FB58AF8A7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sz="4000" b="1" dirty="0"/>
              <a:t>Atividade 05 – (</a:t>
            </a:r>
            <a:r>
              <a:rPr lang="pt-BR" sz="4000" b="1" dirty="0" err="1"/>
              <a:t>google</a:t>
            </a:r>
            <a:r>
              <a:rPr lang="pt-BR" sz="4000" b="1" dirty="0"/>
              <a:t> </a:t>
            </a:r>
            <a:r>
              <a:rPr lang="pt-BR" sz="4000" b="1" dirty="0" err="1"/>
              <a:t>class</a:t>
            </a:r>
            <a:r>
              <a:rPr lang="pt-BR" sz="4000" b="1" dirty="0"/>
              <a:t>)</a:t>
            </a:r>
            <a:endParaRPr lang="pt-BR" sz="4000" dirty="0"/>
          </a:p>
        </p:txBody>
      </p:sp>
      <p:sp>
        <p:nvSpPr>
          <p:cNvPr id="22531" name="Rectangle 3">
            <a:extLst>
              <a:ext uri="{FF2B5EF4-FFF2-40B4-BE49-F238E27FC236}">
                <a16:creationId xmlns:a16="http://schemas.microsoft.com/office/drawing/2014/main" id="{490F6BD9-47C7-4DB5-88C5-CF03EA6DFA9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35258" y="1919989"/>
            <a:ext cx="8316515" cy="222738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9C4CCC00-50A1-4FE9-8C05-5A26121B9D7D}"/>
              </a:ext>
            </a:extLst>
          </p:cNvPr>
          <p:cNvSpPr/>
          <p:nvPr/>
        </p:nvSpPr>
        <p:spPr>
          <a:xfrm>
            <a:off x="353904" y="1436540"/>
            <a:ext cx="909844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dirty="0"/>
              <a:t>Formula: (0</a:t>
            </a:r>
            <a:r>
              <a:rPr lang="pt-BR" sz="2400" b="1" dirty="0"/>
              <a:t> °C</a:t>
            </a:r>
            <a:r>
              <a:rPr lang="pt-BR" sz="2400" dirty="0"/>
              <a:t> × 1,8) + 32 = 32</a:t>
            </a:r>
            <a:r>
              <a:rPr lang="pt-BR" sz="2400" b="1" dirty="0"/>
              <a:t> </a:t>
            </a:r>
            <a:r>
              <a:rPr lang="pt-BR" sz="2400" b="1" dirty="0" err="1"/>
              <a:t>°F</a:t>
            </a:r>
            <a:endParaRPr lang="pt-BR" sz="2400" b="1" dirty="0"/>
          </a:p>
          <a:p>
            <a:r>
              <a:rPr lang="pt-BR" sz="2400" dirty="0"/>
              <a:t>Faça um algoritmo que possua uma função que converta Celsius para Fahrenheit e uma função e converta Fahrenheit para Celsius em outra função. No código principal devemos ter uma variável para receber o valor para conversão que deverá ser escolhido pelo </a:t>
            </a:r>
            <a:r>
              <a:rPr lang="pt-BR" sz="2400" dirty="0" err="1"/>
              <a:t>usuario</a:t>
            </a:r>
            <a:r>
              <a:rPr lang="pt-BR" sz="2400" dirty="0"/>
              <a:t> e então através de um switch mostrará o resultado escolhido como f para fahrenheit e c como celsius e em caso diferente diga status não verificado.</a:t>
            </a:r>
          </a:p>
          <a:p>
            <a:r>
              <a:rPr lang="pt-BR" sz="2400" dirty="0"/>
              <a:t>Devemos ter entrada de dados da temperatura</a:t>
            </a:r>
          </a:p>
          <a:p>
            <a:r>
              <a:rPr lang="pt-BR" sz="2400" dirty="0"/>
              <a:t>E da opção do tipo de temperatura.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A64F363D-C1AC-4C84-84B6-1E21E65A13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074" t="17701" r="60576" b="66901"/>
          <a:stretch/>
        </p:blipFill>
        <p:spPr>
          <a:xfrm>
            <a:off x="6891947" y="4349529"/>
            <a:ext cx="3188678" cy="1333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6302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:a16="http://schemas.microsoft.com/office/drawing/2014/main" id="{E128E572-3A7A-4D8B-8E8D-12FB58AF8A7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600" b="1" dirty="0"/>
              <a:t>PARÂMETROS OPCIONAIS</a:t>
            </a:r>
            <a:endParaRPr lang="pt-BR" sz="3600" dirty="0"/>
          </a:p>
        </p:txBody>
      </p:sp>
      <p:sp>
        <p:nvSpPr>
          <p:cNvPr id="22531" name="Rectangle 3">
            <a:extLst>
              <a:ext uri="{FF2B5EF4-FFF2-40B4-BE49-F238E27FC236}">
                <a16:creationId xmlns:a16="http://schemas.microsoft.com/office/drawing/2014/main" id="{490F6BD9-47C7-4DB5-88C5-CF03EA6DFA9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35258" y="1919989"/>
            <a:ext cx="8316515" cy="222738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9C4CCC00-50A1-4FE9-8C05-5A26121B9D7D}"/>
              </a:ext>
            </a:extLst>
          </p:cNvPr>
          <p:cNvSpPr/>
          <p:nvPr/>
        </p:nvSpPr>
        <p:spPr>
          <a:xfrm>
            <a:off x="741377" y="1919989"/>
            <a:ext cx="8597869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dirty="0"/>
              <a:t>Em um código </a:t>
            </a:r>
            <a:r>
              <a:rPr lang="pt-BR" sz="2400" dirty="0" err="1"/>
              <a:t>dart</a:t>
            </a:r>
            <a:r>
              <a:rPr lang="pt-BR" sz="2400" dirty="0"/>
              <a:t> podemos enviar parâmetros da função principal para a função de </a:t>
            </a:r>
            <a:r>
              <a:rPr lang="pt-BR" sz="2400" dirty="0" err="1"/>
              <a:t>subrotina</a:t>
            </a:r>
            <a:r>
              <a:rPr lang="pt-BR" sz="2400" dirty="0"/>
              <a:t>.</a:t>
            </a:r>
          </a:p>
          <a:p>
            <a:r>
              <a:rPr lang="pt-BR" sz="2400" dirty="0"/>
              <a:t>Mas as vezes existem parâmetros que só deverão serem mostrados em algumas situações. Estes parâmetros são chamados de opcionais. </a:t>
            </a:r>
          </a:p>
        </p:txBody>
      </p:sp>
    </p:spTree>
    <p:extLst>
      <p:ext uri="{BB962C8B-B14F-4D97-AF65-F5344CB8AC3E}">
        <p14:creationId xmlns:p14="http://schemas.microsoft.com/office/powerpoint/2010/main" val="22043441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:a16="http://schemas.microsoft.com/office/drawing/2014/main" id="{E128E572-3A7A-4D8B-8E8D-12FB58AF8A7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600" b="1" dirty="0"/>
              <a:t>PARÂMETROS OPCIONAIS</a:t>
            </a:r>
            <a:endParaRPr lang="pt-BR" sz="3600" dirty="0"/>
          </a:p>
        </p:txBody>
      </p:sp>
      <p:sp>
        <p:nvSpPr>
          <p:cNvPr id="22531" name="Rectangle 3">
            <a:extLst>
              <a:ext uri="{FF2B5EF4-FFF2-40B4-BE49-F238E27FC236}">
                <a16:creationId xmlns:a16="http://schemas.microsoft.com/office/drawing/2014/main" id="{490F6BD9-47C7-4DB5-88C5-CF03EA6DFA9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35258" y="1919989"/>
            <a:ext cx="8316515" cy="222738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9C4CCC00-50A1-4FE9-8C05-5A26121B9D7D}"/>
              </a:ext>
            </a:extLst>
          </p:cNvPr>
          <p:cNvSpPr/>
          <p:nvPr/>
        </p:nvSpPr>
        <p:spPr>
          <a:xfrm>
            <a:off x="353904" y="1436540"/>
            <a:ext cx="859786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dirty="0"/>
              <a:t>Vamos pensar no seguinte código: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/>
          <a:srcRect l="436" t="14963" r="32640" b="51312"/>
          <a:stretch/>
        </p:blipFill>
        <p:spPr>
          <a:xfrm>
            <a:off x="635258" y="2200275"/>
            <a:ext cx="9012079" cy="283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6841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:a16="http://schemas.microsoft.com/office/drawing/2014/main" id="{E128E572-3A7A-4D8B-8E8D-12FB58AF8A7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600" b="1" dirty="0"/>
              <a:t>PARÂMETROS OPCIONAIS</a:t>
            </a:r>
            <a:endParaRPr lang="pt-BR" sz="3600" dirty="0"/>
          </a:p>
        </p:txBody>
      </p:sp>
      <p:sp>
        <p:nvSpPr>
          <p:cNvPr id="22531" name="Rectangle 3">
            <a:extLst>
              <a:ext uri="{FF2B5EF4-FFF2-40B4-BE49-F238E27FC236}">
                <a16:creationId xmlns:a16="http://schemas.microsoft.com/office/drawing/2014/main" id="{490F6BD9-47C7-4DB5-88C5-CF03EA6DFA9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35258" y="1919989"/>
            <a:ext cx="8316515" cy="222738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9C4CCC00-50A1-4FE9-8C05-5A26121B9D7D}"/>
              </a:ext>
            </a:extLst>
          </p:cNvPr>
          <p:cNvSpPr/>
          <p:nvPr/>
        </p:nvSpPr>
        <p:spPr>
          <a:xfrm>
            <a:off x="353904" y="1436540"/>
            <a:ext cx="922900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dirty="0"/>
              <a:t>Caso não seja especificado o parâmetro, ele retornará </a:t>
            </a:r>
            <a:r>
              <a:rPr lang="pt-BR" sz="2400" dirty="0" err="1"/>
              <a:t>null</a:t>
            </a:r>
            <a:r>
              <a:rPr lang="pt-BR" sz="2400" dirty="0"/>
              <a:t>, para definir um valor padrão é necessário colocar a expressão ??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3"/>
          <a:srcRect t="17145" r="32192" b="51892"/>
          <a:stretch/>
        </p:blipFill>
        <p:spPr>
          <a:xfrm>
            <a:off x="183230" y="2450276"/>
            <a:ext cx="9764568" cy="2786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9087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:a16="http://schemas.microsoft.com/office/drawing/2014/main" id="{E128E572-3A7A-4D8B-8E8D-12FB58AF8A7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600" b="1" dirty="0"/>
              <a:t>PARÂMETROS OPCIONAIS</a:t>
            </a:r>
            <a:endParaRPr lang="pt-BR" sz="3600" dirty="0"/>
          </a:p>
        </p:txBody>
      </p:sp>
      <p:sp>
        <p:nvSpPr>
          <p:cNvPr id="22531" name="Rectangle 3">
            <a:extLst>
              <a:ext uri="{FF2B5EF4-FFF2-40B4-BE49-F238E27FC236}">
                <a16:creationId xmlns:a16="http://schemas.microsoft.com/office/drawing/2014/main" id="{490F6BD9-47C7-4DB5-88C5-CF03EA6DFA9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35258" y="1919989"/>
            <a:ext cx="8316515" cy="222738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9C4CCC00-50A1-4FE9-8C05-5A26121B9D7D}"/>
              </a:ext>
            </a:extLst>
          </p:cNvPr>
          <p:cNvSpPr/>
          <p:nvPr/>
        </p:nvSpPr>
        <p:spPr>
          <a:xfrm>
            <a:off x="353904" y="1436540"/>
            <a:ext cx="922900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dirty="0"/>
              <a:t>Caso não seja especificado o parâmetro, ele retornará </a:t>
            </a:r>
            <a:r>
              <a:rPr lang="pt-BR" sz="2400" dirty="0" err="1"/>
              <a:t>null</a:t>
            </a:r>
            <a:r>
              <a:rPr lang="pt-BR" sz="2400" dirty="0"/>
              <a:t>, para definir um valor padrão é necessário colocar a expressão ??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3"/>
          <a:srcRect l="7" t="16791" r="33262" b="50593"/>
          <a:stretch/>
        </p:blipFill>
        <p:spPr>
          <a:xfrm>
            <a:off x="187568" y="2331136"/>
            <a:ext cx="9561491" cy="2920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9940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:a16="http://schemas.microsoft.com/office/drawing/2014/main" id="{E128E572-3A7A-4D8B-8E8D-12FB58AF8A7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600" b="1" dirty="0"/>
              <a:t>Atividade 06</a:t>
            </a:r>
            <a:endParaRPr lang="pt-BR" sz="3600" dirty="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9C4CCC00-50A1-4FE9-8C05-5A26121B9D7D}"/>
              </a:ext>
            </a:extLst>
          </p:cNvPr>
          <p:cNvSpPr/>
          <p:nvPr/>
        </p:nvSpPr>
        <p:spPr>
          <a:xfrm>
            <a:off x="353904" y="1436540"/>
            <a:ext cx="940523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dirty="0"/>
              <a:t>Crie uma função que mostre os valores da tela da esquerda. Os valores da linha 5,7 e 9 são opcionais e em sua falta deverão aparecer como na tela a direita.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3"/>
          <a:srcRect l="58894" t="20716" r="23134" b="54945"/>
          <a:stretch/>
        </p:blipFill>
        <p:spPr>
          <a:xfrm>
            <a:off x="0" y="2764444"/>
            <a:ext cx="3433314" cy="2906106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4"/>
          <a:srcRect l="58977" t="20865" r="23432" b="54044"/>
          <a:stretch/>
        </p:blipFill>
        <p:spPr>
          <a:xfrm>
            <a:off x="6805410" y="2764444"/>
            <a:ext cx="3275215" cy="2919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1729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:a16="http://schemas.microsoft.com/office/drawing/2014/main" id="{E128E572-3A7A-4D8B-8E8D-12FB58AF8A7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sz="4000" b="1" dirty="0"/>
              <a:t>Definição de Função</a:t>
            </a:r>
            <a:endParaRPr lang="pt-BR" sz="4000" dirty="0"/>
          </a:p>
        </p:txBody>
      </p:sp>
      <p:sp>
        <p:nvSpPr>
          <p:cNvPr id="22531" name="Rectangle 3">
            <a:extLst>
              <a:ext uri="{FF2B5EF4-FFF2-40B4-BE49-F238E27FC236}">
                <a16:creationId xmlns:a16="http://schemas.microsoft.com/office/drawing/2014/main" id="{490F6BD9-47C7-4DB5-88C5-CF03EA6DFA9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66993" y="1631487"/>
            <a:ext cx="8316515" cy="222738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t-BR" sz="2800" dirty="0">
                <a:solidFill>
                  <a:schemeClr val="tx1"/>
                </a:solidFill>
              </a:rPr>
              <a:t>Desta forma podemos dividir um programa em várias partes, no qual cada função realiza uma tarefa bem definida.</a:t>
            </a:r>
          </a:p>
          <a:p>
            <a:pPr marL="0" indent="0">
              <a:buNone/>
            </a:pPr>
            <a:r>
              <a:rPr lang="pt-BR" sz="2800" b="1" dirty="0">
                <a:solidFill>
                  <a:schemeClr val="tx1"/>
                </a:solidFill>
              </a:rPr>
              <a:t>{</a:t>
            </a:r>
          </a:p>
          <a:p>
            <a:pPr marL="0" indent="0">
              <a:buNone/>
            </a:pPr>
            <a:r>
              <a:rPr lang="pt-BR" sz="2800" b="1" dirty="0">
                <a:solidFill>
                  <a:schemeClr val="tx1"/>
                </a:solidFill>
              </a:rPr>
              <a:t>   instruções;</a:t>
            </a:r>
          </a:p>
          <a:p>
            <a:pPr marL="0" indent="0">
              <a:buNone/>
            </a:pPr>
            <a:r>
              <a:rPr lang="pt-BR" sz="2800" b="1" dirty="0">
                <a:solidFill>
                  <a:schemeClr val="tx1"/>
                </a:solidFill>
              </a:rPr>
              <a:t>   </a:t>
            </a:r>
            <a:r>
              <a:rPr lang="pt-BR" sz="2800" b="1" dirty="0" err="1">
                <a:solidFill>
                  <a:schemeClr val="tx1"/>
                </a:solidFill>
              </a:rPr>
              <a:t>retorno_da_função</a:t>
            </a:r>
            <a:r>
              <a:rPr lang="pt-BR" sz="2800" b="1" dirty="0">
                <a:solidFill>
                  <a:schemeClr val="tx1"/>
                </a:solidFill>
              </a:rPr>
              <a:t>;</a:t>
            </a:r>
          </a:p>
          <a:p>
            <a:pPr marL="0" indent="0">
              <a:buNone/>
            </a:pPr>
            <a:r>
              <a:rPr lang="pt-BR" sz="2800" b="1" dirty="0">
                <a:solidFill>
                  <a:schemeClr val="tx1"/>
                </a:solidFill>
              </a:rPr>
              <a:t>}</a:t>
            </a:r>
          </a:p>
          <a:p>
            <a:pPr marL="0" indent="0">
              <a:buNone/>
            </a:pPr>
            <a:endParaRPr lang="pt-BR" sz="28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pt-BR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6763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:a16="http://schemas.microsoft.com/office/drawing/2014/main" id="{E128E572-3A7A-4D8B-8E8D-12FB58AF8A7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600" b="1" dirty="0"/>
              <a:t>Atividade 06</a:t>
            </a:r>
            <a:endParaRPr lang="pt-BR" sz="3600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3"/>
          <a:srcRect t="21519" r="51250" b="37681"/>
          <a:stretch/>
        </p:blipFill>
        <p:spPr>
          <a:xfrm>
            <a:off x="907256" y="1436540"/>
            <a:ext cx="8094390" cy="423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4568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:a16="http://schemas.microsoft.com/office/drawing/2014/main" id="{E128E572-3A7A-4D8B-8E8D-12FB58AF8A7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sz="4000" b="1" dirty="0"/>
              <a:t>Parâmetros de uma função</a:t>
            </a:r>
            <a:endParaRPr lang="pt-BR" sz="4000" dirty="0"/>
          </a:p>
        </p:txBody>
      </p:sp>
      <p:sp>
        <p:nvSpPr>
          <p:cNvPr id="22531" name="Rectangle 3">
            <a:extLst>
              <a:ext uri="{FF2B5EF4-FFF2-40B4-BE49-F238E27FC236}">
                <a16:creationId xmlns:a16="http://schemas.microsoft.com/office/drawing/2014/main" id="{490F6BD9-47C7-4DB5-88C5-CF03EA6DFA9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55271" y="1842503"/>
            <a:ext cx="8316515" cy="222738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t-BR" sz="2400" dirty="0">
                <a:solidFill>
                  <a:schemeClr val="tx1"/>
                </a:solidFill>
              </a:rPr>
              <a:t>Os parâmetros são as variáveis declaradas diretamente no cabeçalho da função.</a:t>
            </a:r>
          </a:p>
          <a:p>
            <a:pPr marL="0" indent="0">
              <a:buNone/>
            </a:pPr>
            <a:r>
              <a:rPr lang="pt-BR" sz="2400" dirty="0">
                <a:solidFill>
                  <a:schemeClr val="tx1"/>
                </a:solidFill>
              </a:rPr>
              <a:t>A finalidade dos parâmetros é fazer a comunicação entre as funções e a função principal.</a:t>
            </a:r>
          </a:p>
          <a:p>
            <a:pPr marL="0" indent="0">
              <a:buNone/>
            </a:pPr>
            <a:r>
              <a:rPr lang="pt-BR" sz="2400" dirty="0">
                <a:solidFill>
                  <a:schemeClr val="tx1"/>
                </a:solidFill>
              </a:rPr>
              <a:t>Chamamos de passagem de parâmetros a passagem de valores entre as funções.</a:t>
            </a:r>
          </a:p>
          <a:p>
            <a:pPr marL="0" indent="0">
              <a:buNone/>
            </a:pPr>
            <a:endParaRPr lang="pt-BR" sz="24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pt-BR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87273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:a16="http://schemas.microsoft.com/office/drawing/2014/main" id="{E128E572-3A7A-4D8B-8E8D-12FB58AF8A7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sz="4000" b="1" dirty="0"/>
              <a:t>Protótipo de função</a:t>
            </a:r>
            <a:endParaRPr lang="pt-BR" sz="4000" dirty="0"/>
          </a:p>
        </p:txBody>
      </p:sp>
      <p:sp>
        <p:nvSpPr>
          <p:cNvPr id="22531" name="Rectangle 3">
            <a:extLst>
              <a:ext uri="{FF2B5EF4-FFF2-40B4-BE49-F238E27FC236}">
                <a16:creationId xmlns:a16="http://schemas.microsoft.com/office/drawing/2014/main" id="{490F6BD9-47C7-4DB5-88C5-CF03EA6DFA9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90438" y="2006626"/>
            <a:ext cx="8316515" cy="222738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dirty="0">
                <a:solidFill>
                  <a:schemeClr val="tx1"/>
                </a:solidFill>
              </a:rPr>
              <a:t>O protótipo de uma função é basicamente, uma declaração da interface da função, ou seja, deve especificar:</a:t>
            </a:r>
          </a:p>
          <a:p>
            <a:pPr marL="0" indent="0">
              <a:buNone/>
            </a:pPr>
            <a:r>
              <a:rPr lang="pt-BR" sz="2400" dirty="0">
                <a:solidFill>
                  <a:schemeClr val="tx1"/>
                </a:solidFill>
              </a:rPr>
              <a:t>Tipo da função;</a:t>
            </a:r>
          </a:p>
          <a:p>
            <a:pPr marL="0" indent="0">
              <a:buNone/>
            </a:pPr>
            <a:r>
              <a:rPr lang="pt-BR" sz="2400" dirty="0">
                <a:solidFill>
                  <a:schemeClr val="tx1"/>
                </a:solidFill>
              </a:rPr>
              <a:t>Nome da função;</a:t>
            </a:r>
          </a:p>
          <a:p>
            <a:pPr marL="0" indent="0">
              <a:buNone/>
            </a:pPr>
            <a:r>
              <a:rPr lang="pt-BR" sz="2400" dirty="0">
                <a:solidFill>
                  <a:schemeClr val="tx1"/>
                </a:solidFill>
              </a:rPr>
              <a:t>Lista de parâmetros que a função necessita;</a:t>
            </a:r>
          </a:p>
          <a:p>
            <a:pPr marL="0" indent="0">
              <a:buNone/>
            </a:pPr>
            <a:endParaRPr lang="pt-BR" sz="24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pt-BR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02565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:a16="http://schemas.microsoft.com/office/drawing/2014/main" id="{E128E572-3A7A-4D8B-8E8D-12FB58AF8A7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sz="4000" b="1" dirty="0"/>
              <a:t>Função sem retorno</a:t>
            </a:r>
            <a:endParaRPr lang="pt-BR" sz="4000" dirty="0"/>
          </a:p>
        </p:txBody>
      </p:sp>
      <p:sp>
        <p:nvSpPr>
          <p:cNvPr id="22531" name="Rectangle 3">
            <a:extLst>
              <a:ext uri="{FF2B5EF4-FFF2-40B4-BE49-F238E27FC236}">
                <a16:creationId xmlns:a16="http://schemas.microsoft.com/office/drawing/2014/main" id="{490F6BD9-47C7-4DB5-88C5-CF03EA6DFA9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20100" y="1591638"/>
            <a:ext cx="8316515" cy="222738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pt-BR" sz="2400" dirty="0">
                <a:solidFill>
                  <a:schemeClr val="tx1"/>
                </a:solidFill>
              </a:rPr>
              <a:t>Em </a:t>
            </a:r>
            <a:r>
              <a:rPr lang="pt-BR" sz="2400" dirty="0" err="1">
                <a:solidFill>
                  <a:schemeClr val="tx1"/>
                </a:solidFill>
              </a:rPr>
              <a:t>Dart</a:t>
            </a:r>
            <a:r>
              <a:rPr lang="pt-BR" sz="2400" dirty="0">
                <a:solidFill>
                  <a:schemeClr val="tx1"/>
                </a:solidFill>
              </a:rPr>
              <a:t>, é possível criar funções que não retornam nenhum valor.</a:t>
            </a:r>
          </a:p>
          <a:p>
            <a:pPr marL="0" indent="0">
              <a:buNone/>
            </a:pPr>
            <a:r>
              <a:rPr lang="pt-BR" sz="2400" dirty="0">
                <a:solidFill>
                  <a:schemeClr val="tx1"/>
                </a:solidFill>
              </a:rPr>
              <a:t>Normalmente, isto é feito quando queremos executar um bloco de comandos, mas estes comandos não precisam retornar nada.</a:t>
            </a:r>
          </a:p>
          <a:p>
            <a:pPr marL="0" indent="0">
              <a:buNone/>
            </a:pPr>
            <a:r>
              <a:rPr lang="pt-BR" sz="2400" dirty="0">
                <a:solidFill>
                  <a:schemeClr val="tx1"/>
                </a:solidFill>
              </a:rPr>
              <a:t>exemplo:</a:t>
            </a:r>
          </a:p>
          <a:p>
            <a:pPr marL="0" indent="0">
              <a:buNone/>
            </a:pPr>
            <a:endParaRPr lang="pt-BR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pt-BR" dirty="0">
              <a:solidFill>
                <a:schemeClr val="tx1"/>
              </a:solidFill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6BABFA7E-C3B3-4BE3-98E1-E40F3D0CBD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116" t="6623" r="79532" b="83169"/>
          <a:stretch/>
        </p:blipFill>
        <p:spPr>
          <a:xfrm>
            <a:off x="2784833" y="3974122"/>
            <a:ext cx="3170900" cy="973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6499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:a16="http://schemas.microsoft.com/office/drawing/2014/main" id="{E128E572-3A7A-4D8B-8E8D-12FB58AF8A7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sz="4000" b="1" dirty="0"/>
              <a:t>Criando uma função</a:t>
            </a:r>
            <a:endParaRPr lang="pt-BR" sz="4000" dirty="0"/>
          </a:p>
        </p:txBody>
      </p:sp>
      <p:sp>
        <p:nvSpPr>
          <p:cNvPr id="22531" name="Rectangle 3">
            <a:extLst>
              <a:ext uri="{FF2B5EF4-FFF2-40B4-BE49-F238E27FC236}">
                <a16:creationId xmlns:a16="http://schemas.microsoft.com/office/drawing/2014/main" id="{490F6BD9-47C7-4DB5-88C5-CF03EA6DFA9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07748" y="1608042"/>
            <a:ext cx="8316515" cy="222738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dirty="0"/>
              <a:t>A função criada e nela colocado seus parâmetros  e ações e então no código principal devemos chamar o nome da função.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26B30E92-D395-4D4E-88FB-FBE78EF089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17948" r="33671" b="57030"/>
          <a:stretch/>
        </p:blipFill>
        <p:spPr>
          <a:xfrm>
            <a:off x="1988071" y="2835275"/>
            <a:ext cx="5555870" cy="2393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5419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:a16="http://schemas.microsoft.com/office/drawing/2014/main" id="{E128E572-3A7A-4D8B-8E8D-12FB58AF8A7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sz="4000" b="1" dirty="0"/>
              <a:t>Exemplo</a:t>
            </a:r>
            <a:endParaRPr lang="pt-BR" sz="4000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AF285E29-A8D4-4227-962A-1ADFB1654F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9566" t="19961" r="17479" b="71232"/>
          <a:stretch/>
        </p:blipFill>
        <p:spPr>
          <a:xfrm>
            <a:off x="8616462" y="2654422"/>
            <a:ext cx="949569" cy="79546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C72CC850-18FB-4CFF-8C1C-DB3B0B574F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 t="18620" r="27549" b="50000"/>
          <a:stretch/>
        </p:blipFill>
        <p:spPr>
          <a:xfrm>
            <a:off x="0" y="1924173"/>
            <a:ext cx="8243368" cy="3238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1773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:a16="http://schemas.microsoft.com/office/drawing/2014/main" id="{E128E572-3A7A-4D8B-8E8D-12FB58AF8A7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sz="4000" b="1" dirty="0"/>
              <a:t>Criando uma função</a:t>
            </a:r>
            <a:endParaRPr lang="pt-BR" sz="4000" dirty="0"/>
          </a:p>
        </p:txBody>
      </p:sp>
      <p:sp>
        <p:nvSpPr>
          <p:cNvPr id="22531" name="Rectangle 3">
            <a:extLst>
              <a:ext uri="{FF2B5EF4-FFF2-40B4-BE49-F238E27FC236}">
                <a16:creationId xmlns:a16="http://schemas.microsoft.com/office/drawing/2014/main" id="{490F6BD9-47C7-4DB5-88C5-CF03EA6DFA9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43547" y="2006626"/>
            <a:ext cx="8316515" cy="222738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9C4CCC00-50A1-4FE9-8C05-5A26121B9D7D}"/>
              </a:ext>
            </a:extLst>
          </p:cNvPr>
          <p:cNvSpPr/>
          <p:nvPr/>
        </p:nvSpPr>
        <p:spPr>
          <a:xfrm>
            <a:off x="127732" y="1746774"/>
            <a:ext cx="431531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dirty="0"/>
              <a:t>Para calcular a área de uma circunferência devemos ter o raio ao quadrado multiplicado por 3,14. Então ao criar uma função para calcular devemos fazer assim: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D36B136-A029-4EDD-B793-47DFBFAB9D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18543" r="38271" b="50000"/>
          <a:stretch/>
        </p:blipFill>
        <p:spPr>
          <a:xfrm>
            <a:off x="5317619" y="1436540"/>
            <a:ext cx="4635274" cy="3494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50918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Retrospectiva">
  <a:themeElements>
    <a:clrScheme name="Personalizada 5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FF6566"/>
      </a:accent1>
      <a:accent2>
        <a:srgbClr val="00B050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iva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>
    <a:txDef>
      <a:spPr>
        <a:blipFill>
          <a:blip xmlns:r="http://schemas.openxmlformats.org/officeDocument/2006/relationships" r:embed="rId1"/>
          <a:stretch>
            <a:fillRect/>
          </a:stretch>
        </a:blipFill>
      </a:spPr>
      <a:bodyPr wrap="square" rtlCol="0">
        <a:spAutoFit/>
      </a:bodyPr>
      <a:lstStyle>
        <a:defPPr algn="l">
          <a:defRPr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SLIDEMESTRE</Template>
  <TotalTime>2275</TotalTime>
  <Words>1047</Words>
  <Application>Microsoft Office PowerPoint</Application>
  <PresentationFormat>Personalizar</PresentationFormat>
  <Paragraphs>119</Paragraphs>
  <Slides>30</Slides>
  <Notes>9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30</vt:i4>
      </vt:variant>
    </vt:vector>
  </HeadingPairs>
  <TitlesOfParts>
    <vt:vector size="36" baseType="lpstr">
      <vt:lpstr>Arial</vt:lpstr>
      <vt:lpstr>Calibri</vt:lpstr>
      <vt:lpstr>Times New Roman</vt:lpstr>
      <vt:lpstr>Trebuchet MS</vt:lpstr>
      <vt:lpstr>Wingdings</vt:lpstr>
      <vt:lpstr>Retrospectiva</vt:lpstr>
      <vt:lpstr>Apresentação do PowerPoint</vt:lpstr>
      <vt:lpstr>Definição de Função</vt:lpstr>
      <vt:lpstr>Definição de Função</vt:lpstr>
      <vt:lpstr>Parâmetros de uma função</vt:lpstr>
      <vt:lpstr>Protótipo de função</vt:lpstr>
      <vt:lpstr>Função sem retorno</vt:lpstr>
      <vt:lpstr>Criando uma função</vt:lpstr>
      <vt:lpstr>Exemplo</vt:lpstr>
      <vt:lpstr>Criando uma função</vt:lpstr>
      <vt:lpstr>Criando uma função</vt:lpstr>
      <vt:lpstr>Atividade 01</vt:lpstr>
      <vt:lpstr>Atividade 01</vt:lpstr>
      <vt:lpstr>Atividade 02</vt:lpstr>
      <vt:lpstr>Atividade 02</vt:lpstr>
      <vt:lpstr>Atividade 03</vt:lpstr>
      <vt:lpstr>Atividade 03</vt:lpstr>
      <vt:lpstr>Atividade 04</vt:lpstr>
      <vt:lpstr>Atividade 04</vt:lpstr>
      <vt:lpstr>Bibliotecas em dart</vt:lpstr>
      <vt:lpstr>Bibliotecas em dart</vt:lpstr>
      <vt:lpstr>Exemplo</vt:lpstr>
      <vt:lpstr>Exemplo</vt:lpstr>
      <vt:lpstr>Bibliotecas em dart</vt:lpstr>
      <vt:lpstr>Atividade 05 – (google class)</vt:lpstr>
      <vt:lpstr>PARÂMETROS OPCIONAIS</vt:lpstr>
      <vt:lpstr>PARÂMETROS OPCIONAIS</vt:lpstr>
      <vt:lpstr>PARÂMETROS OPCIONAIS</vt:lpstr>
      <vt:lpstr>PARÂMETROS OPCIONAIS</vt:lpstr>
      <vt:lpstr>Atividade 06</vt:lpstr>
      <vt:lpstr>Atividade 06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subject/>
  <dc:creator>rildo</dc:creator>
  <dc:description/>
  <cp:lastModifiedBy>Rildo Oliveira</cp:lastModifiedBy>
  <cp:revision>148</cp:revision>
  <dcterms:created xsi:type="dcterms:W3CDTF">2019-09-09T16:05:57Z</dcterms:created>
  <dcterms:modified xsi:type="dcterms:W3CDTF">2020-03-16T12:52:58Z</dcterms:modified>
  <dc:language>pt-BR</dc:language>
</cp:coreProperties>
</file>